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61" r:id="rId4"/>
    <p:sldId id="259" r:id="rId5"/>
    <p:sldId id="266" r:id="rId6"/>
    <p:sldId id="257" r:id="rId7"/>
    <p:sldId id="357" r:id="rId8"/>
    <p:sldId id="260" r:id="rId9"/>
    <p:sldId id="269" r:id="rId10"/>
    <p:sldId id="262" r:id="rId11"/>
    <p:sldId id="270" r:id="rId12"/>
    <p:sldId id="352" r:id="rId13"/>
    <p:sldId id="353" r:id="rId14"/>
    <p:sldId id="354" r:id="rId15"/>
    <p:sldId id="355" r:id="rId16"/>
    <p:sldId id="356" r:id="rId17"/>
    <p:sldId id="358" r:id="rId18"/>
    <p:sldId id="263"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5" r:id="rId32"/>
    <p:sldId id="392" r:id="rId33"/>
    <p:sldId id="371" r:id="rId34"/>
    <p:sldId id="376" r:id="rId35"/>
    <p:sldId id="321" r:id="rId36"/>
    <p:sldId id="378" r:id="rId37"/>
    <p:sldId id="377" r:id="rId38"/>
    <p:sldId id="372" r:id="rId39"/>
    <p:sldId id="373" r:id="rId40"/>
    <p:sldId id="374" r:id="rId41"/>
    <p:sldId id="379" r:id="rId42"/>
    <p:sldId id="265" r:id="rId43"/>
    <p:sldId id="381" r:id="rId44"/>
    <p:sldId id="383" r:id="rId45"/>
    <p:sldId id="391" r:id="rId46"/>
    <p:sldId id="382" r:id="rId47"/>
    <p:sldId id="384" r:id="rId48"/>
    <p:sldId id="385" r:id="rId49"/>
    <p:sldId id="386" r:id="rId50"/>
    <p:sldId id="387" r:id="rId51"/>
    <p:sldId id="388" r:id="rId52"/>
    <p:sldId id="389" r:id="rId53"/>
    <p:sldId id="268" r:id="rId54"/>
    <p:sldId id="390" r:id="rId55"/>
    <p:sldId id="267" r:id="rId56"/>
  </p:sldIdLst>
  <p:sldSz cx="18288000" cy="10287000"/>
  <p:notesSz cx="6858000" cy="9144000"/>
  <p:embeddedFontLst>
    <p:embeddedFont>
      <p:font typeface="Lucida Sans" panose="020B0602030504020204" pitchFamily="34" charset="0"/>
      <p:regular r:id="rId57"/>
      <p:bold r:id="rId58"/>
      <p:italic r:id="rId59"/>
      <p:boldItalic r:id="rId60"/>
    </p:embeddedFont>
    <p:embeddedFont>
      <p:font typeface="Myriad" panose="020B0604020202020204" charset="0"/>
      <p:regular r:id="rId61"/>
      <p:bold r:id="rId62"/>
    </p:embeddedFont>
    <p:embeddedFont>
      <p:font typeface="Myriad Bold" panose="020B0604020202020204" charset="0"/>
      <p:regular r:id="rId63"/>
      <p:bold r:id="rId64"/>
    </p:embeddedFont>
    <p:embeddedFont>
      <p:font typeface="Trebuchet MS" panose="020B0603020202020204" pitchFamily="34" charset="0"/>
      <p:regular r:id="rId65"/>
      <p:bold r:id="rId66"/>
      <p:italic r:id="rId67"/>
      <p:boldItalic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6" d="100"/>
          <a:sy n="46" d="100"/>
        </p:scale>
        <p:origin x="500"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7.fntdata"/><Relationship Id="rId6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8.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font" Target="fonts/font9.fntdata"/><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quot;CC&quot; Schnapp" userId="353ce170-691d-4ac7-9454-2ef4ba57bafd" providerId="ADAL" clId="{D6A6A18A-BDBF-4AD2-B610-0078C7226136}"/>
    <pc:docChg chg="undo custSel addSld delSld modSld">
      <pc:chgData name="Alexandra &quot;CC&quot; Schnapp" userId="353ce170-691d-4ac7-9454-2ef4ba57bafd" providerId="ADAL" clId="{D6A6A18A-BDBF-4AD2-B610-0078C7226136}" dt="2026-02-02T15:59:46.379" v="1424" actId="313"/>
      <pc:docMkLst>
        <pc:docMk/>
      </pc:docMkLst>
      <pc:sldChg chg="addSp delSp modSp add mod">
        <pc:chgData name="Alexandra &quot;CC&quot; Schnapp" userId="353ce170-691d-4ac7-9454-2ef4ba57bafd" providerId="ADAL" clId="{D6A6A18A-BDBF-4AD2-B610-0078C7226136}" dt="2026-02-02T15:59:46.379" v="1424" actId="313"/>
        <pc:sldMkLst>
          <pc:docMk/>
          <pc:sldMk cId="675024681" sldId="392"/>
        </pc:sldMkLst>
        <pc:spChg chg="add del mod">
          <ac:chgData name="Alexandra &quot;CC&quot; Schnapp" userId="353ce170-691d-4ac7-9454-2ef4ba57bafd" providerId="ADAL" clId="{D6A6A18A-BDBF-4AD2-B610-0078C7226136}" dt="2026-02-02T15:59:46.379" v="1424" actId="313"/>
          <ac:spMkLst>
            <pc:docMk/>
            <pc:sldMk cId="675024681" sldId="392"/>
            <ac:spMk id="8" creationId="{103B3E34-4FDC-E81F-CC3F-EA25FBE4FEF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B8-42F0-9C8B-B880C07F92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B8-42F0-9C8B-B880C07F922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B8-42F0-9C8B-B880C07F922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B8-42F0-9C8B-B880C07F922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8B8-42F0-9C8B-B880C07F922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8B8-42F0-9C8B-B880C07F922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8B8-42F0-9C8B-B880C07F9222}"/>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8B8-42F0-9C8B-B880C07F9222}"/>
              </c:ext>
            </c:extLst>
          </c:dPt>
          <c:dLbls>
            <c:dLbl>
              <c:idx val="1"/>
              <c:tx>
                <c:rich>
                  <a:bodyPr/>
                  <a:lstStyle/>
                  <a:p>
                    <a:fld id="{5D98607E-CB4B-425F-BCA6-83D764B573D7}" type="CATEGORYNAME">
                      <a:rPr lang="en-US" smtClean="0"/>
                      <a:pPr/>
                      <a:t>[CATEGORY NAME]</a:t>
                    </a:fld>
                    <a:r>
                      <a:rPr lang="en-US" baseline="0"/>
                      <a:t>
</a:t>
                    </a:r>
                    <a:fld id="{0BE562E7-25B1-4D5B-B668-ECA7A7EF7B7A}"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8B8-42F0-9C8B-B880C07F9222}"/>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Sheet1!$A$2:$A$9</c:f>
              <c:strCache>
                <c:ptCount val="6"/>
                <c:pt idx="0">
                  <c:v>US</c:v>
                </c:pt>
                <c:pt idx="1">
                  <c:v>EMEA</c:v>
                </c:pt>
                <c:pt idx="2">
                  <c:v>Asia</c:v>
                </c:pt>
                <c:pt idx="3">
                  <c:v>Caribbean</c:v>
                </c:pt>
                <c:pt idx="4">
                  <c:v>Canada</c:v>
                </c:pt>
                <c:pt idx="5">
                  <c:v>LatAm</c:v>
                </c:pt>
              </c:strCache>
            </c:strRef>
          </c:cat>
          <c:val>
            <c:numRef>
              <c:f>Sheet1!$B$2:$B$9</c:f>
              <c:numCache>
                <c:formatCode>0%</c:formatCode>
                <c:ptCount val="8"/>
                <c:pt idx="0">
                  <c:v>0.37</c:v>
                </c:pt>
                <c:pt idx="1">
                  <c:v>0.2</c:v>
                </c:pt>
                <c:pt idx="2">
                  <c:v>0.18</c:v>
                </c:pt>
                <c:pt idx="3">
                  <c:v>0.12</c:v>
                </c:pt>
                <c:pt idx="4">
                  <c:v>0.06</c:v>
                </c:pt>
                <c:pt idx="5">
                  <c:v>0.06</c:v>
                </c:pt>
              </c:numCache>
            </c:numRef>
          </c:val>
          <c:extLst>
            <c:ext xmlns:c16="http://schemas.microsoft.com/office/drawing/2014/chart" uri="{C3380CC4-5D6E-409C-BE32-E72D297353CC}">
              <c16:uniqueId val="{00000010-38B8-42F0-9C8B-B880C07F922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Myriad" panose="020B0604020202020204" charset="0"/>
          <a:cs typeface="Myriad" panose="020B060402020202020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7.png"/></Relationships>
</file>

<file path=ppt/drawings/drawing1.xml><?xml version="1.0" encoding="utf-8"?>
<c:userShapes xmlns:c="http://schemas.openxmlformats.org/drawingml/2006/chart">
  <cdr:relSizeAnchor xmlns:cdr="http://schemas.openxmlformats.org/drawingml/2006/chartDrawing">
    <cdr:from>
      <cdr:x>0</cdr:x>
      <cdr:y>0.0027</cdr:y>
    </cdr:from>
    <cdr:to>
      <cdr:x>0.91253</cdr:x>
      <cdr:y>1</cdr:y>
    </cdr:to>
    <cdr:pic>
      <cdr:nvPicPr>
        <cdr:cNvPr id="2" name="chart">
          <a:extLst xmlns:a="http://schemas.openxmlformats.org/drawingml/2006/main">
            <a:ext uri="{FF2B5EF4-FFF2-40B4-BE49-F238E27FC236}">
              <a16:creationId xmlns:a16="http://schemas.microsoft.com/office/drawing/2014/main" id="{6323DDE1-25E4-67C3-121C-E1A45831CAD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9048878" y="15969"/>
          <a:ext cx="6623089" cy="5893754"/>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iwirc.com/file.cfm/3781/content/iwirc-communication-policy.pdf" TargetMode="External"/><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www.iwirc.com/" TargetMode="External"/><Relationship Id="rId10" Type="http://schemas.openxmlformats.org/officeDocument/2006/relationships/image" Target="../media/image20.png"/><Relationship Id="rId4" Type="http://schemas.openxmlformats.org/officeDocument/2006/relationships/hyperlink" Target="mailto:news@iwirc.com" TargetMode="External"/><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lynx.jotform.com/253096633610960" TargetMode="External"/><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nqis6zuab.cc.rs6.net/tn.jsp?f=0015dt6_w3hxhqqteudBcwFCdJUwipLPOUtyaGPWNn5GrH_T75S05nkqEcEIln0UhyYCZagkwB6is8HUkhbVxhpRodDBV42vIu8xPoMjdwDe4aJ_qOuW3dqjpt1QcnZ4gqrw0jLRGqyKum44gzhgAI4CRJ2ikrRufCTrWFAa4GpQamh2MW4_vjceP6fRL_rVFP82QeWU9HQ5JazrPgttWpvPioeCAepXvWWraTXV2LINXaTGOT6fyJ8XloLRba_3P5QqsgKALX4nb1ozxAqcE5oPniY89uGvV11pvi3LE98l1tacwa0wze2mRUACJ_aAvSu25-O_bjwVHpQaQsvVOyaJz8_XSLk4Mhi2J4_KfKdQAWlc7NigP8DYZIhEntsQ62NZq7Eouqqvsna-NN0bBTdwhoGca7_ioeupqK_n8OPqBhtu0bYMi7c18kw9H8mnsVkuYVSQOv7r8NyfIkDxkdmjleU1o5wF9iJ7r6grMnCK4PPA5CvMCmWdPEbwD_ddyyGcY2G4s5fxMQ=&amp;c=JTATa_JxLC0It3KGtc5eIpOwaAFwFq0jyw3_9dxXLjGZuonwm2GJ_w==&amp;ch=3l2sthCgPCUkOOxW0w8gZXynORup8HGNGXRU-cmavDdO8ooFuR3C5Q==" TargetMode="External"/><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form.jotform.com/251496330593158" TargetMode="External"/><Relationship Id="rId7" Type="http://schemas.openxmlformats.org/officeDocument/2006/relationships/image" Target="../media/image23.png"/><Relationship Id="rId2" Type="http://schemas.openxmlformats.org/officeDocument/2006/relationships/hyperlink" Target="https://form.jotform.com/251495575899177" TargetMode="Externa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iwirc.com/about-us/sponsor-info" TargetMode="External"/><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form.jotform.com/252024155043141"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form.jotform.com/222094192524150" TargetMode="External"/><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hyperlink" Target="https://form.jotform.com/222715236449155" TargetMode="External"/><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1.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2.jpeg"/></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form.jotform.com/221505971890965" TargetMode="External"/><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form.jotform.com/22150568403395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C43A2"/>
        </a:solidFill>
        <a:effectLst/>
      </p:bgPr>
    </p:bg>
    <p:spTree>
      <p:nvGrpSpPr>
        <p:cNvPr id="1" name=""/>
        <p:cNvGrpSpPr/>
        <p:nvPr/>
      </p:nvGrpSpPr>
      <p:grpSpPr>
        <a:xfrm>
          <a:off x="0" y="0"/>
          <a:ext cx="0" cy="0"/>
          <a:chOff x="0" y="0"/>
          <a:chExt cx="0" cy="0"/>
        </a:xfrm>
      </p:grpSpPr>
      <p:sp>
        <p:nvSpPr>
          <p:cNvPr id="2" name="Freeform 2"/>
          <p:cNvSpPr/>
          <p:nvPr/>
        </p:nvSpPr>
        <p:spPr>
          <a:xfrm>
            <a:off x="0" y="0"/>
            <a:ext cx="16285488" cy="10287000"/>
          </a:xfrm>
          <a:custGeom>
            <a:avLst/>
            <a:gdLst/>
            <a:ahLst/>
            <a:cxnLst/>
            <a:rect l="l" t="t" r="r" b="b"/>
            <a:pathLst>
              <a:path w="16285488" h="10287000">
                <a:moveTo>
                  <a:pt x="0" y="0"/>
                </a:moveTo>
                <a:lnTo>
                  <a:pt x="16285488" y="0"/>
                </a:lnTo>
                <a:lnTo>
                  <a:pt x="16285488" y="10287000"/>
                </a:lnTo>
                <a:lnTo>
                  <a:pt x="0" y="10287000"/>
                </a:lnTo>
                <a:lnTo>
                  <a:pt x="0" y="0"/>
                </a:lnTo>
                <a:close/>
              </a:path>
            </a:pathLst>
          </a:custGeom>
          <a:blipFill>
            <a:blip r:embed="rId2"/>
            <a:stretch>
              <a:fillRect t="-32" b="-32"/>
            </a:stretch>
          </a:blipFill>
        </p:spPr>
        <p:txBody>
          <a:bodyPr/>
          <a:lstStyle/>
          <a:p>
            <a:endParaRPr lang="en-US"/>
          </a:p>
        </p:txBody>
      </p:sp>
      <p:sp>
        <p:nvSpPr>
          <p:cNvPr id="3" name="Freeform 3"/>
          <p:cNvSpPr/>
          <p:nvPr/>
        </p:nvSpPr>
        <p:spPr>
          <a:xfrm>
            <a:off x="6771674" y="1285233"/>
            <a:ext cx="4744653" cy="1557828"/>
          </a:xfrm>
          <a:custGeom>
            <a:avLst/>
            <a:gdLst/>
            <a:ahLst/>
            <a:cxnLst/>
            <a:rect l="l" t="t" r="r" b="b"/>
            <a:pathLst>
              <a:path w="4744653" h="1557828">
                <a:moveTo>
                  <a:pt x="0" y="0"/>
                </a:moveTo>
                <a:lnTo>
                  <a:pt x="4744652" y="0"/>
                </a:lnTo>
                <a:lnTo>
                  <a:pt x="4744652" y="1557827"/>
                </a:lnTo>
                <a:lnTo>
                  <a:pt x="0" y="1557827"/>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995181" y="7669352"/>
            <a:ext cx="4297638" cy="480068"/>
          </a:xfrm>
          <a:prstGeom prst="rect">
            <a:avLst/>
          </a:prstGeom>
        </p:spPr>
        <p:txBody>
          <a:bodyPr lIns="0" tIns="0" rIns="0" bIns="0" rtlCol="0" anchor="t">
            <a:spAutoFit/>
          </a:bodyPr>
          <a:lstStyle/>
          <a:p>
            <a:pPr algn="ctr">
              <a:lnSpc>
                <a:spcPts val="4112"/>
              </a:lnSpc>
              <a:spcBef>
                <a:spcPct val="0"/>
              </a:spcBef>
            </a:pPr>
            <a:r>
              <a:rPr lang="en-US" sz="2937">
                <a:solidFill>
                  <a:srgbClr val="FFFFFF"/>
                </a:solidFill>
                <a:latin typeface="Myriad"/>
                <a:ea typeface="Myriad"/>
                <a:cs typeface="Myriad"/>
                <a:sym typeface="Myriad"/>
              </a:rPr>
              <a:t>December 2025</a:t>
            </a:r>
          </a:p>
        </p:txBody>
      </p:sp>
      <p:grpSp>
        <p:nvGrpSpPr>
          <p:cNvPr id="5" name="Group 5"/>
          <p:cNvGrpSpPr/>
          <p:nvPr/>
        </p:nvGrpSpPr>
        <p:grpSpPr>
          <a:xfrm>
            <a:off x="3277911" y="3936365"/>
            <a:ext cx="11732179" cy="3086100"/>
            <a:chOff x="0" y="0"/>
            <a:chExt cx="3089956" cy="812800"/>
          </a:xfrm>
        </p:grpSpPr>
        <p:sp>
          <p:nvSpPr>
            <p:cNvPr id="6" name="Freeform 6"/>
            <p:cNvSpPr/>
            <p:nvPr/>
          </p:nvSpPr>
          <p:spPr>
            <a:xfrm>
              <a:off x="0" y="0"/>
              <a:ext cx="3089957" cy="812800"/>
            </a:xfrm>
            <a:custGeom>
              <a:avLst/>
              <a:gdLst/>
              <a:ahLst/>
              <a:cxnLst/>
              <a:rect l="l" t="t" r="r" b="b"/>
              <a:pathLst>
                <a:path w="3089957" h="812800">
                  <a:moveTo>
                    <a:pt x="0" y="0"/>
                  </a:moveTo>
                  <a:lnTo>
                    <a:pt x="3089957" y="0"/>
                  </a:lnTo>
                  <a:lnTo>
                    <a:pt x="3089957" y="812800"/>
                  </a:lnTo>
                  <a:lnTo>
                    <a:pt x="0" y="812800"/>
                  </a:lnTo>
                  <a:close/>
                </a:path>
              </a:pathLst>
            </a:custGeom>
            <a:solidFill>
              <a:srgbClr val="000000">
                <a:alpha val="0"/>
              </a:srgbClr>
            </a:solidFill>
            <a:ln cap="sq">
              <a:noFill/>
              <a:prstDash val="solid"/>
              <a:miter/>
            </a:ln>
          </p:spPr>
          <p:txBody>
            <a:bodyPr/>
            <a:lstStyle/>
            <a:p>
              <a:endParaRPr lang="en-US"/>
            </a:p>
          </p:txBody>
        </p:sp>
        <p:sp>
          <p:nvSpPr>
            <p:cNvPr id="7" name="TextBox 7"/>
            <p:cNvSpPr txBox="1"/>
            <p:nvPr/>
          </p:nvSpPr>
          <p:spPr>
            <a:xfrm>
              <a:off x="0" y="-390525"/>
              <a:ext cx="3089956" cy="1203325"/>
            </a:xfrm>
            <a:prstGeom prst="rect">
              <a:avLst/>
            </a:prstGeom>
          </p:spPr>
          <p:txBody>
            <a:bodyPr lIns="50800" tIns="50800" rIns="50800" bIns="50800" rtlCol="0" anchor="ctr"/>
            <a:lstStyle/>
            <a:p>
              <a:pPr algn="ctr">
                <a:lnSpc>
                  <a:spcPts val="13999"/>
                </a:lnSpc>
              </a:pPr>
              <a:r>
                <a:rPr lang="en-US" sz="9999" b="1">
                  <a:solidFill>
                    <a:srgbClr val="FFFFFF"/>
                  </a:solidFill>
                  <a:latin typeface="Myriad Bold"/>
                  <a:ea typeface="Myriad Bold"/>
                  <a:cs typeface="Myriad Bold"/>
                  <a:sym typeface="Myriad Bold"/>
                </a:rPr>
                <a:t>IWIRC </a:t>
              </a:r>
            </a:p>
            <a:p>
              <a:pPr algn="ctr">
                <a:lnSpc>
                  <a:spcPts val="13999"/>
                </a:lnSpc>
              </a:pPr>
              <a:r>
                <a:rPr lang="en-US" sz="9999" b="1">
                  <a:solidFill>
                    <a:srgbClr val="FFFFFF"/>
                  </a:solidFill>
                  <a:latin typeface="Myriad Bold"/>
                  <a:ea typeface="Myriad Bold"/>
                  <a:cs typeface="Myriad Bold"/>
                  <a:sym typeface="Myriad Bold"/>
                </a:rPr>
                <a:t>Board Orientation</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765442" cy="10287000"/>
            <a:chOff x="0" y="0"/>
            <a:chExt cx="11687255" cy="13716000"/>
          </a:xfrm>
        </p:grpSpPr>
        <p:pic>
          <p:nvPicPr>
            <p:cNvPr id="3" name="Picture 3"/>
            <p:cNvPicPr>
              <a:picLocks noChangeAspect="1"/>
            </p:cNvPicPr>
            <p:nvPr/>
          </p:nvPicPr>
          <p:blipFill>
            <a:blip r:embed="rId2"/>
            <a:srcRect t="10880" b="10880"/>
            <a:stretch>
              <a:fillRect/>
            </a:stretch>
          </p:blipFill>
          <p:spPr>
            <a:xfrm>
              <a:off x="0" y="0"/>
              <a:ext cx="11687255" cy="13716000"/>
            </a:xfrm>
            <a:prstGeom prst="rect">
              <a:avLst/>
            </a:prstGeom>
          </p:spPr>
        </p:pic>
      </p:grpSp>
      <p:sp>
        <p:nvSpPr>
          <p:cNvPr id="4" name="TextBox 4"/>
          <p:cNvSpPr txBox="1"/>
          <p:nvPr/>
        </p:nvSpPr>
        <p:spPr>
          <a:xfrm>
            <a:off x="9485497" y="2618626"/>
            <a:ext cx="7051756" cy="1025281"/>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000000"/>
                </a:solidFill>
                <a:latin typeface="Myriad Bold"/>
                <a:ea typeface="Myriad Bold"/>
                <a:cs typeface="Myriad Bold"/>
                <a:sym typeface="Myriad Bold"/>
              </a:rPr>
              <a:t>2026 Meetings</a:t>
            </a:r>
          </a:p>
        </p:txBody>
      </p:sp>
      <p:sp>
        <p:nvSpPr>
          <p:cNvPr id="5" name="TextBox 5"/>
          <p:cNvSpPr txBox="1"/>
          <p:nvPr/>
        </p:nvSpPr>
        <p:spPr>
          <a:xfrm>
            <a:off x="9522560" y="3938518"/>
            <a:ext cx="8421503" cy="2505494"/>
          </a:xfrm>
          <a:prstGeom prst="rect">
            <a:avLst/>
          </a:prstGeom>
        </p:spPr>
        <p:txBody>
          <a:bodyPr wrap="square" lIns="0" tIns="0" rIns="0" bIns="0" rtlCol="0" anchor="t">
            <a:spAutoFit/>
          </a:bodyPr>
          <a:lstStyle/>
          <a:p>
            <a:pPr marL="285750" indent="-285750">
              <a:lnSpc>
                <a:spcPct val="150000"/>
              </a:lnSpc>
              <a:buBlip>
                <a:blip r:embed="rId3"/>
              </a:buBlip>
            </a:pPr>
            <a:r>
              <a:rPr lang="en-US" sz="2800">
                <a:latin typeface="Myriad" panose="020B0604020202020204" charset="0"/>
                <a:cs typeface="Myriad" panose="020B0604020202020204" charset="0"/>
              </a:rPr>
              <a:t>Q1 Board Meeting 	March 5, 2026</a:t>
            </a:r>
          </a:p>
          <a:p>
            <a:pPr marL="285750" indent="-285750">
              <a:lnSpc>
                <a:spcPct val="150000"/>
              </a:lnSpc>
              <a:buBlip>
                <a:blip r:embed="rId3"/>
              </a:buBlip>
            </a:pPr>
            <a:r>
              <a:rPr lang="en-US" sz="2800">
                <a:latin typeface="Myriad" panose="020B0604020202020204" charset="0"/>
                <a:cs typeface="Myriad" panose="020B0604020202020204" charset="0"/>
              </a:rPr>
              <a:t>Q2 Board Meeting 	May 14, 2026</a:t>
            </a:r>
          </a:p>
          <a:p>
            <a:pPr marL="285750" indent="-285750">
              <a:lnSpc>
                <a:spcPct val="150000"/>
              </a:lnSpc>
              <a:buBlip>
                <a:blip r:embed="rId3"/>
              </a:buBlip>
            </a:pPr>
            <a:r>
              <a:rPr lang="en-US" sz="2800">
                <a:latin typeface="Myriad" panose="020B0604020202020204" charset="0"/>
                <a:cs typeface="Myriad" panose="020B0604020202020204" charset="0"/>
              </a:rPr>
              <a:t>Q3 Board Meeting 	September 17, 2026</a:t>
            </a:r>
          </a:p>
          <a:p>
            <a:pPr marL="285750" indent="-285750">
              <a:lnSpc>
                <a:spcPct val="150000"/>
              </a:lnSpc>
              <a:buBlip>
                <a:blip r:embed="rId3"/>
              </a:buBlip>
            </a:pPr>
            <a:r>
              <a:rPr lang="en-US" sz="2800">
                <a:latin typeface="Myriad" panose="020B0604020202020204" charset="0"/>
                <a:cs typeface="Myriad" panose="020B0604020202020204" charset="0"/>
              </a:rPr>
              <a:t>Q4 Board Meeting 	November 5, 2026 </a:t>
            </a:r>
          </a:p>
        </p:txBody>
      </p:sp>
      <p:sp>
        <p:nvSpPr>
          <p:cNvPr id="11" name="Freeform 11"/>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138AE-3067-18F2-F566-ADA278F674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C0BC26-CED0-451F-AA60-90AE25E4B97A}"/>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F9E39EDB-BCEC-59B3-19B8-38607FAB5CEF}"/>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CC80980-174B-CA4D-A2A5-982D6CC5574F}"/>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E888C2EA-98E5-55B1-6E9E-9FFD7E966694}"/>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9ADCBB0F-1097-C346-D361-4916CE91194A}"/>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C7A3D7B-C35E-F657-8A99-7D7191AF92F3}"/>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Leadership</a:t>
              </a:r>
            </a:p>
            <a:p>
              <a:pPr algn="ctr">
                <a:lnSpc>
                  <a:spcPts val="6720"/>
                </a:lnSpc>
              </a:pPr>
              <a:r>
                <a:rPr lang="en-US" sz="5600" b="1">
                  <a:solidFill>
                    <a:srgbClr val="FFFFFF"/>
                  </a:solidFill>
                  <a:latin typeface="Myriad Bold"/>
                  <a:ea typeface="Myriad Bold"/>
                  <a:cs typeface="Myriad Bold"/>
                  <a:sym typeface="Myriad Bold"/>
                </a:rPr>
                <a:t>Summit</a:t>
              </a:r>
            </a:p>
            <a:p>
              <a:pPr algn="ctr">
                <a:lnSpc>
                  <a:spcPts val="6720"/>
                </a:lnSpc>
              </a:pPr>
              <a:endParaRPr lang="en-US" sz="5600" b="1">
                <a:solidFill>
                  <a:srgbClr val="FFFFFF"/>
                </a:solidFill>
                <a:latin typeface="Myriad Bold"/>
                <a:ea typeface="Myriad Bold"/>
                <a:cs typeface="Myriad Bold"/>
                <a:sym typeface="Myriad Bold"/>
              </a:endParaRPr>
            </a:p>
            <a:p>
              <a:pPr algn="ctr">
                <a:lnSpc>
                  <a:spcPts val="6720"/>
                </a:lnSpc>
              </a:pPr>
              <a:r>
                <a:rPr lang="en-US" sz="4000">
                  <a:solidFill>
                    <a:srgbClr val="FFFFFF"/>
                  </a:solidFill>
                  <a:latin typeface="Myriad" panose="020B0604020202020204" charset="0"/>
                  <a:ea typeface="Myriad Bold"/>
                  <a:cs typeface="Myriad" panose="020B0604020202020204" charset="0"/>
                  <a:sym typeface="Myriad Bold"/>
                </a:rPr>
                <a:t>June 2-3, 2026</a:t>
              </a:r>
            </a:p>
            <a:p>
              <a:pPr algn="ctr">
                <a:lnSpc>
                  <a:spcPts val="6720"/>
                </a:lnSpc>
              </a:pPr>
              <a:r>
                <a:rPr lang="en-US" sz="4000">
                  <a:solidFill>
                    <a:srgbClr val="FFFFFF"/>
                  </a:solidFill>
                  <a:latin typeface="Myriad" panose="020B0604020202020204" charset="0"/>
                  <a:ea typeface="Myriad Bold"/>
                  <a:cs typeface="Myriad" panose="020B0604020202020204" charset="0"/>
                  <a:sym typeface="Myriad Bold"/>
                </a:rPr>
                <a:t>Dublin, Ireland</a:t>
              </a:r>
            </a:p>
          </p:txBody>
        </p:sp>
      </p:grpSp>
      <p:sp>
        <p:nvSpPr>
          <p:cNvPr id="8" name="TextBox 8">
            <a:extLst>
              <a:ext uri="{FF2B5EF4-FFF2-40B4-BE49-F238E27FC236}">
                <a16:creationId xmlns:a16="http://schemas.microsoft.com/office/drawing/2014/main" id="{526F1699-864E-9EB7-B3AB-ED2D89D4FCA5}"/>
              </a:ext>
            </a:extLst>
          </p:cNvPr>
          <p:cNvSpPr txBox="1"/>
          <p:nvPr/>
        </p:nvSpPr>
        <p:spPr>
          <a:xfrm>
            <a:off x="7101917" y="2324100"/>
            <a:ext cx="10556367" cy="5201424"/>
          </a:xfrm>
          <a:prstGeom prst="rect">
            <a:avLst/>
          </a:prstGeom>
        </p:spPr>
        <p:txBody>
          <a:bodyPr wrap="square" lIns="0" tIns="0" rIns="0" bIns="0" rtlCol="0" anchor="t">
            <a:spAutoFit/>
          </a:bodyPr>
          <a:lstStyle/>
          <a:p>
            <a:pPr lvl="0" indent="-285750">
              <a:spcAft>
                <a:spcPts val="1200"/>
              </a:spcAft>
              <a:buBlip>
                <a:blip r:embed="rId2"/>
              </a:buBlip>
              <a:defRPr/>
            </a:pPr>
            <a:r>
              <a:rPr lang="en-US" sz="2800">
                <a:latin typeface="Myriad" panose="020B0604020202020204" charset="0"/>
                <a:cs typeface="Myriad" panose="020B0604020202020204" charset="0"/>
              </a:rPr>
              <a:t>Annual Leadership Summit to which all Board of Directors, Advisory Council, Network Chairs, and Strategic Plan Task Force members are invited and expected to attend if able.</a:t>
            </a:r>
          </a:p>
          <a:p>
            <a:pPr lvl="0">
              <a:spcAft>
                <a:spcPts val="1200"/>
              </a:spcAft>
              <a:defRPr/>
            </a:pPr>
            <a:endParaRPr lang="en-US" sz="2800" b="1">
              <a:solidFill>
                <a:srgbClr val="7030A0"/>
              </a:solidFill>
              <a:latin typeface="Myriad" panose="020B0604020202020204" charset="0"/>
              <a:cs typeface="Myriad" panose="020B0604020202020204" charset="0"/>
            </a:endParaRPr>
          </a:p>
          <a:p>
            <a:pPr lvl="0" indent="-285750">
              <a:spcAft>
                <a:spcPts val="1200"/>
              </a:spcAft>
              <a:buBlip>
                <a:blip r:embed="rId2"/>
              </a:buBlip>
              <a:defRPr/>
            </a:pPr>
            <a:r>
              <a:rPr lang="en-US" sz="2800" b="1">
                <a:solidFill>
                  <a:srgbClr val="7030A0"/>
                </a:solidFill>
                <a:latin typeface="Myriad" panose="020B0604020202020204" charset="0"/>
                <a:cs typeface="Myriad" panose="020B0604020202020204" charset="0"/>
              </a:rPr>
              <a:t>Application Process</a:t>
            </a:r>
            <a:r>
              <a:rPr lang="en-US" sz="2800">
                <a:solidFill>
                  <a:srgbClr val="7030A0"/>
                </a:solidFill>
                <a:latin typeface="Myriad" panose="020B0604020202020204" charset="0"/>
                <a:cs typeface="Myriad" panose="020B0604020202020204" charset="0"/>
              </a:rPr>
              <a:t>: </a:t>
            </a:r>
            <a:r>
              <a:rPr lang="en-US" sz="2800">
                <a:latin typeface="Myriad" panose="020B0604020202020204" charset="0"/>
                <a:cs typeface="Myriad" panose="020B0604020202020204" charset="0"/>
              </a:rPr>
              <a:t>10 slots available by application</a:t>
            </a:r>
          </a:p>
          <a:p>
            <a:pPr marL="457200" indent="-457200">
              <a:buFont typeface="Arial" panose="020B0604020202020204" pitchFamily="34" charset="0"/>
              <a:buChar char="•"/>
            </a:pPr>
            <a:r>
              <a:rPr lang="en-US" sz="2800">
                <a:latin typeface="Myriad" panose="020B0604020202020204" charset="0"/>
                <a:cs typeface="Myriad" panose="020B0604020202020204" charset="0"/>
              </a:rPr>
              <a:t>January 15	Notice sent to members to apply</a:t>
            </a:r>
          </a:p>
          <a:p>
            <a:pPr marL="457200" indent="-457200">
              <a:buFont typeface="Arial" panose="020B0604020202020204" pitchFamily="34" charset="0"/>
              <a:buChar char="•"/>
            </a:pPr>
            <a:r>
              <a:rPr lang="en-US" sz="2800">
                <a:latin typeface="Myriad" panose="020B0604020202020204" charset="0"/>
                <a:cs typeface="Myriad" panose="020B0604020202020204" charset="0"/>
              </a:rPr>
              <a:t>February 13	Applications due </a:t>
            </a:r>
            <a:endParaRPr lang="en-US" sz="2800">
              <a:latin typeface="Myriad" panose="020B0604020202020204" charset="0"/>
              <a:cs typeface="Myriad" panose="020B0604020202020204" charset="0"/>
              <a:sym typeface="Wingdings" panose="05000000000000000000" pitchFamily="2" charset="2"/>
            </a:endParaRPr>
          </a:p>
          <a:p>
            <a:pPr marL="457200" indent="-457200">
              <a:buFont typeface="Arial" panose="020B0604020202020204" pitchFamily="34" charset="0"/>
              <a:buChar char="•"/>
            </a:pPr>
            <a:r>
              <a:rPr lang="en-US" sz="2800">
                <a:latin typeface="Myriad" panose="020B0604020202020204" charset="0"/>
                <a:cs typeface="Myriad" panose="020B0604020202020204" charset="0"/>
                <a:sym typeface="Wingdings" panose="05000000000000000000" pitchFamily="2" charset="2"/>
              </a:rPr>
              <a:t>Feb/March 	</a:t>
            </a:r>
            <a:r>
              <a:rPr lang="en-US" sz="2800">
                <a:latin typeface="Myriad" panose="020B0604020202020204" charset="0"/>
                <a:cs typeface="Myriad" panose="020B0604020202020204" charset="0"/>
              </a:rPr>
              <a:t>Member Services committee reviews and selects</a:t>
            </a:r>
          </a:p>
          <a:p>
            <a:pPr marL="457200" indent="-457200">
              <a:buFont typeface="Arial" panose="020B0604020202020204" pitchFamily="34" charset="0"/>
              <a:buChar char="•"/>
            </a:pPr>
            <a:r>
              <a:rPr lang="en-US" sz="2800">
                <a:latin typeface="Myriad" panose="020B0604020202020204" charset="0"/>
                <a:cs typeface="Myriad" panose="020B0604020202020204" charset="0"/>
              </a:rPr>
              <a:t>March 10	E-Board finalizes list</a:t>
            </a:r>
          </a:p>
          <a:p>
            <a:pPr marL="457200" indent="-457200">
              <a:buFont typeface="Arial" panose="020B0604020202020204" pitchFamily="34" charset="0"/>
              <a:buChar char="•"/>
            </a:pPr>
            <a:r>
              <a:rPr lang="en-US" sz="2800">
                <a:latin typeface="Myriad" panose="020B0604020202020204" charset="0"/>
                <a:cs typeface="Myriad" panose="020B0604020202020204" charset="0"/>
              </a:rPr>
              <a:t>March 15	Applicants notified</a:t>
            </a:r>
          </a:p>
          <a:p>
            <a:pPr marL="285750" indent="-285750">
              <a:spcAft>
                <a:spcPts val="1000"/>
              </a:spcAft>
              <a:buBlip>
                <a:blip r:embed="rId2"/>
              </a:buBlip>
            </a:pPr>
            <a:endParaRPr lang="en-US" sz="28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AB853107-AFC4-9549-CF87-BA4C86E34E0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63212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940415" y="2596279"/>
            <a:ext cx="3027680" cy="1090931"/>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1042694"/>
                </a:lnTo>
                <a:lnTo>
                  <a:pt x="3023505" y="1061231"/>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3" name="object 3"/>
          <p:cNvSpPr txBox="1"/>
          <p:nvPr/>
        </p:nvSpPr>
        <p:spPr>
          <a:xfrm>
            <a:off x="6477104" y="2883311"/>
            <a:ext cx="1953896"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Tara</a:t>
            </a:r>
            <a:r>
              <a:rPr sz="2351" spc="-100">
                <a:solidFill>
                  <a:srgbClr val="FFFFFF"/>
                </a:solidFill>
                <a:latin typeface="Calibri"/>
                <a:cs typeface="Calibri"/>
              </a:rPr>
              <a:t> </a:t>
            </a:r>
            <a:r>
              <a:rPr sz="2351" spc="-11">
                <a:solidFill>
                  <a:srgbClr val="FFFFFF"/>
                </a:solidFill>
                <a:latin typeface="Calibri"/>
                <a:cs typeface="Calibri"/>
              </a:rPr>
              <a:t>Schellhorn</a:t>
            </a:r>
            <a:endParaRPr sz="2351">
              <a:latin typeface="Calibri"/>
              <a:cs typeface="Calibri"/>
            </a:endParaRPr>
          </a:p>
          <a:p>
            <a:pPr algn="ctr">
              <a:spcBef>
                <a:spcPts val="185"/>
              </a:spcBef>
            </a:pPr>
            <a:r>
              <a:rPr sz="1650">
                <a:solidFill>
                  <a:srgbClr val="FFFFFF"/>
                </a:solidFill>
                <a:latin typeface="Lucida Sans"/>
                <a:cs typeface="Lucida Sans"/>
              </a:rPr>
              <a:t>New</a:t>
            </a:r>
            <a:r>
              <a:rPr sz="1650" spc="-71">
                <a:solidFill>
                  <a:srgbClr val="FFFFFF"/>
                </a:solidFill>
                <a:latin typeface="Lucida Sans"/>
                <a:cs typeface="Lucida Sans"/>
              </a:rPr>
              <a:t> </a:t>
            </a:r>
            <a:r>
              <a:rPr sz="1650" spc="-11">
                <a:solidFill>
                  <a:srgbClr val="FFFFFF"/>
                </a:solidFill>
                <a:latin typeface="Lucida Sans"/>
                <a:cs typeface="Lucida Sans"/>
              </a:rPr>
              <a:t>Jersey</a:t>
            </a:r>
            <a:endParaRPr sz="1650">
              <a:latin typeface="Lucida Sans"/>
              <a:cs typeface="Lucida Sans"/>
            </a:endParaRPr>
          </a:p>
        </p:txBody>
      </p:sp>
      <p:grpSp>
        <p:nvGrpSpPr>
          <p:cNvPr id="4" name="object 4"/>
          <p:cNvGrpSpPr/>
          <p:nvPr/>
        </p:nvGrpSpPr>
        <p:grpSpPr>
          <a:xfrm>
            <a:off x="5902556" y="2206470"/>
            <a:ext cx="3100706" cy="733425"/>
            <a:chOff x="5902555" y="2206469"/>
            <a:chExt cx="3100705" cy="733425"/>
          </a:xfrm>
        </p:grpSpPr>
        <p:sp>
          <p:nvSpPr>
            <p:cNvPr id="5" name="object 5"/>
            <p:cNvSpPr/>
            <p:nvPr/>
          </p:nvSpPr>
          <p:spPr>
            <a:xfrm>
              <a:off x="5940414" y="2244570"/>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6" name="object 6"/>
            <p:cNvSpPr/>
            <p:nvPr/>
          </p:nvSpPr>
          <p:spPr>
            <a:xfrm>
              <a:off x="5940655" y="2244569"/>
              <a:ext cx="3024505" cy="657225"/>
            </a:xfrm>
            <a:custGeom>
              <a:avLst/>
              <a:gdLst/>
              <a:ahLst/>
              <a:cxnLst/>
              <a:rect l="l" t="t" r="r" b="b"/>
              <a:pathLst>
                <a:path w="3024504" h="657225">
                  <a:moveTo>
                    <a:pt x="3024158" y="621896"/>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7" name="object 7"/>
          <p:cNvSpPr txBox="1"/>
          <p:nvPr/>
        </p:nvSpPr>
        <p:spPr>
          <a:xfrm>
            <a:off x="6897107" y="2393366"/>
            <a:ext cx="1113791" cy="308546"/>
          </a:xfrm>
          <a:prstGeom prst="rect">
            <a:avLst/>
          </a:prstGeom>
        </p:spPr>
        <p:txBody>
          <a:bodyPr vert="horz" wrap="square" lIns="0" tIns="15875" rIns="0" bIns="0" rtlCol="0">
            <a:spAutoFit/>
          </a:bodyPr>
          <a:lstStyle/>
          <a:p>
            <a:pPr marL="12701">
              <a:spcBef>
                <a:spcPts val="125"/>
              </a:spcBef>
            </a:pPr>
            <a:r>
              <a:rPr sz="1901" b="1" spc="-56">
                <a:solidFill>
                  <a:srgbClr val="8B42A2"/>
                </a:solidFill>
                <a:latin typeface="Trebuchet MS"/>
                <a:cs typeface="Trebuchet MS"/>
              </a:rPr>
              <a:t>Vice</a:t>
            </a:r>
            <a:r>
              <a:rPr sz="1901" b="1" spc="-155">
                <a:solidFill>
                  <a:srgbClr val="8B42A2"/>
                </a:solidFill>
                <a:latin typeface="Trebuchet MS"/>
                <a:cs typeface="Trebuchet MS"/>
              </a:rPr>
              <a:t> </a:t>
            </a:r>
            <a:r>
              <a:rPr sz="1901" b="1" spc="-20">
                <a:solidFill>
                  <a:srgbClr val="8B42A2"/>
                </a:solidFill>
                <a:latin typeface="Trebuchet MS"/>
                <a:cs typeface="Trebuchet MS"/>
              </a:rPr>
              <a:t>Chair</a:t>
            </a:r>
            <a:endParaRPr sz="1901">
              <a:latin typeface="Trebuchet MS"/>
              <a:cs typeface="Trebuchet MS"/>
            </a:endParaRPr>
          </a:p>
        </p:txBody>
      </p:sp>
      <p:sp>
        <p:nvSpPr>
          <p:cNvPr id="8" name="object 8"/>
          <p:cNvSpPr/>
          <p:nvPr/>
        </p:nvSpPr>
        <p:spPr>
          <a:xfrm>
            <a:off x="9328288" y="2596279"/>
            <a:ext cx="3027680" cy="1090931"/>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9" name="object 9"/>
          <p:cNvSpPr txBox="1"/>
          <p:nvPr/>
        </p:nvSpPr>
        <p:spPr>
          <a:xfrm>
            <a:off x="10244299" y="2883311"/>
            <a:ext cx="1195706" cy="685572"/>
          </a:xfrm>
          <a:prstGeom prst="rect">
            <a:avLst/>
          </a:prstGeom>
        </p:spPr>
        <p:txBody>
          <a:bodyPr vert="horz" wrap="square" lIns="0" tIns="43815" rIns="0" bIns="0" rtlCol="0">
            <a:spAutoFit/>
          </a:bodyPr>
          <a:lstStyle/>
          <a:p>
            <a:pPr algn="ctr">
              <a:spcBef>
                <a:spcPts val="345"/>
              </a:spcBef>
            </a:pPr>
            <a:r>
              <a:rPr sz="2351" spc="80">
                <a:solidFill>
                  <a:srgbClr val="FFFFFF"/>
                </a:solidFill>
                <a:latin typeface="Calibri"/>
                <a:cs typeface="Calibri"/>
              </a:rPr>
              <a:t>Jo</a:t>
            </a:r>
            <a:r>
              <a:rPr sz="2351" spc="-35">
                <a:solidFill>
                  <a:srgbClr val="FFFFFF"/>
                </a:solidFill>
                <a:latin typeface="Calibri"/>
                <a:cs typeface="Calibri"/>
              </a:rPr>
              <a:t> </a:t>
            </a:r>
            <a:r>
              <a:rPr sz="2351" spc="-11">
                <a:solidFill>
                  <a:srgbClr val="FFFFFF"/>
                </a:solidFill>
                <a:latin typeface="Calibri"/>
                <a:cs typeface="Calibri"/>
              </a:rPr>
              <a:t>Hewitt</a:t>
            </a:r>
            <a:endParaRPr sz="2351">
              <a:latin typeface="Calibri"/>
              <a:cs typeface="Calibri"/>
            </a:endParaRPr>
          </a:p>
          <a:p>
            <a:pPr algn="ctr">
              <a:spcBef>
                <a:spcPts val="185"/>
              </a:spcBef>
            </a:pPr>
            <a:r>
              <a:rPr sz="1650" spc="-11">
                <a:solidFill>
                  <a:srgbClr val="FFFFFF"/>
                </a:solidFill>
                <a:latin typeface="Lucida Sans"/>
                <a:cs typeface="Lucida Sans"/>
              </a:rPr>
              <a:t>London</a:t>
            </a:r>
            <a:endParaRPr sz="1650">
              <a:latin typeface="Lucida Sans"/>
              <a:cs typeface="Lucida Sans"/>
            </a:endParaRPr>
          </a:p>
        </p:txBody>
      </p:sp>
      <p:grpSp>
        <p:nvGrpSpPr>
          <p:cNvPr id="10" name="object 10"/>
          <p:cNvGrpSpPr/>
          <p:nvPr/>
        </p:nvGrpSpPr>
        <p:grpSpPr>
          <a:xfrm>
            <a:off x="9290431" y="2206470"/>
            <a:ext cx="3100706" cy="733425"/>
            <a:chOff x="9290429" y="2206469"/>
            <a:chExt cx="3100705" cy="733425"/>
          </a:xfrm>
        </p:grpSpPr>
        <p:sp>
          <p:nvSpPr>
            <p:cNvPr id="11" name="object 11"/>
            <p:cNvSpPr/>
            <p:nvPr/>
          </p:nvSpPr>
          <p:spPr>
            <a:xfrm>
              <a:off x="9328288" y="2244570"/>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12" name="object 12"/>
            <p:cNvSpPr/>
            <p:nvPr/>
          </p:nvSpPr>
          <p:spPr>
            <a:xfrm>
              <a:off x="9328529" y="2244569"/>
              <a:ext cx="3024505" cy="657225"/>
            </a:xfrm>
            <a:custGeom>
              <a:avLst/>
              <a:gdLst/>
              <a:ahLst/>
              <a:cxnLst/>
              <a:rect l="l" t="t" r="r" b="b"/>
              <a:pathLst>
                <a:path w="3024504"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13" name="object 13"/>
          <p:cNvSpPr txBox="1"/>
          <p:nvPr/>
        </p:nvSpPr>
        <p:spPr>
          <a:xfrm>
            <a:off x="9932966" y="2393366"/>
            <a:ext cx="1818005" cy="308546"/>
          </a:xfrm>
          <a:prstGeom prst="rect">
            <a:avLst/>
          </a:prstGeom>
        </p:spPr>
        <p:txBody>
          <a:bodyPr vert="horz" wrap="square" lIns="0" tIns="15875" rIns="0" bIns="0" rtlCol="0">
            <a:spAutoFit/>
          </a:bodyPr>
          <a:lstStyle/>
          <a:p>
            <a:pPr marL="12701">
              <a:spcBef>
                <a:spcPts val="125"/>
              </a:spcBef>
            </a:pPr>
            <a:r>
              <a:rPr sz="1901" b="1" spc="-56">
                <a:solidFill>
                  <a:srgbClr val="8B42A2"/>
                </a:solidFill>
                <a:latin typeface="Trebuchet MS"/>
                <a:cs typeface="Trebuchet MS"/>
              </a:rPr>
              <a:t>Finance</a:t>
            </a:r>
            <a:r>
              <a:rPr sz="1901" b="1" spc="-150">
                <a:solidFill>
                  <a:srgbClr val="8B42A2"/>
                </a:solidFill>
                <a:latin typeface="Trebuchet MS"/>
                <a:cs typeface="Trebuchet MS"/>
              </a:rPr>
              <a:t> </a:t>
            </a:r>
            <a:r>
              <a:rPr sz="1901" b="1" spc="-30">
                <a:solidFill>
                  <a:srgbClr val="8B42A2"/>
                </a:solidFill>
                <a:latin typeface="Trebuchet MS"/>
                <a:cs typeface="Trebuchet MS"/>
              </a:rPr>
              <a:t>Director</a:t>
            </a:r>
            <a:endParaRPr sz="1901">
              <a:latin typeface="Trebuchet MS"/>
              <a:cs typeface="Trebuchet MS"/>
            </a:endParaRPr>
          </a:p>
        </p:txBody>
      </p:sp>
      <p:grpSp>
        <p:nvGrpSpPr>
          <p:cNvPr id="14" name="object 14"/>
          <p:cNvGrpSpPr/>
          <p:nvPr/>
        </p:nvGrpSpPr>
        <p:grpSpPr>
          <a:xfrm>
            <a:off x="5902556" y="4159253"/>
            <a:ext cx="3100706" cy="1480185"/>
            <a:chOff x="5902555" y="4159252"/>
            <a:chExt cx="3100705" cy="1480185"/>
          </a:xfrm>
        </p:grpSpPr>
        <p:sp>
          <p:nvSpPr>
            <p:cNvPr id="15" name="object 15"/>
            <p:cNvSpPr/>
            <p:nvPr/>
          </p:nvSpPr>
          <p:spPr>
            <a:xfrm>
              <a:off x="5940414" y="4549060"/>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1042694"/>
                  </a:lnTo>
                  <a:lnTo>
                    <a:pt x="3023505" y="1061231"/>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16" name="object 16"/>
            <p:cNvSpPr/>
            <p:nvPr/>
          </p:nvSpPr>
          <p:spPr>
            <a:xfrm>
              <a:off x="5940414" y="419735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17" name="object 17"/>
            <p:cNvSpPr/>
            <p:nvPr/>
          </p:nvSpPr>
          <p:spPr>
            <a:xfrm>
              <a:off x="5940655" y="4197352"/>
              <a:ext cx="3024505" cy="657225"/>
            </a:xfrm>
            <a:custGeom>
              <a:avLst/>
              <a:gdLst/>
              <a:ahLst/>
              <a:cxnLst/>
              <a:rect l="l" t="t" r="r" b="b"/>
              <a:pathLst>
                <a:path w="3024504" h="657225">
                  <a:moveTo>
                    <a:pt x="3024158" y="621896"/>
                  </a:moveTo>
                  <a:lnTo>
                    <a:pt x="2997570" y="653419"/>
                  </a:lnTo>
                  <a:lnTo>
                    <a:pt x="47615" y="657161"/>
                  </a:lnTo>
                  <a:lnTo>
                    <a:pt x="29081" y="653419"/>
                  </a:lnTo>
                  <a:lnTo>
                    <a:pt x="13946" y="643214"/>
                  </a:lnTo>
                  <a:lnTo>
                    <a:pt x="3741" y="628079"/>
                  </a:lnTo>
                  <a:lnTo>
                    <a:pt x="0" y="609545"/>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18" name="object 18"/>
          <p:cNvSpPr txBox="1"/>
          <p:nvPr/>
        </p:nvSpPr>
        <p:spPr>
          <a:xfrm>
            <a:off x="6244371" y="4225339"/>
            <a:ext cx="241935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spc="-11">
                <a:solidFill>
                  <a:srgbClr val="8B42A2"/>
                </a:solidFill>
                <a:latin typeface="Trebuchet MS"/>
                <a:cs typeface="Trebuchet MS"/>
              </a:rPr>
              <a:t>Operational </a:t>
            </a:r>
            <a:r>
              <a:rPr sz="1901" b="1">
                <a:solidFill>
                  <a:srgbClr val="8B42A2"/>
                </a:solidFill>
                <a:latin typeface="Trebuchet MS"/>
                <a:cs typeface="Trebuchet MS"/>
              </a:rPr>
              <a:t>Management</a:t>
            </a:r>
            <a:r>
              <a:rPr sz="1901" b="1" spc="-30">
                <a:solidFill>
                  <a:srgbClr val="8B42A2"/>
                </a:solidFill>
                <a:latin typeface="Trebuchet MS"/>
                <a:cs typeface="Trebuchet MS"/>
              </a:rPr>
              <a:t> </a:t>
            </a:r>
            <a:r>
              <a:rPr sz="1901" b="1" spc="-35">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Anne</a:t>
            </a:r>
            <a:r>
              <a:rPr sz="2351" spc="140">
                <a:solidFill>
                  <a:srgbClr val="FFFFFF"/>
                </a:solidFill>
                <a:latin typeface="Calibri"/>
                <a:cs typeface="Calibri"/>
              </a:rPr>
              <a:t> </a:t>
            </a:r>
            <a:r>
              <a:rPr sz="2351" spc="-11">
                <a:solidFill>
                  <a:srgbClr val="FFFFFF"/>
                </a:solidFill>
                <a:latin typeface="Calibri"/>
                <a:cs typeface="Calibri"/>
              </a:rPr>
              <a:t>Vanderkamp</a:t>
            </a:r>
            <a:endParaRPr sz="2351">
              <a:latin typeface="Calibri"/>
              <a:cs typeface="Calibri"/>
            </a:endParaRPr>
          </a:p>
          <a:p>
            <a:pPr algn="ctr">
              <a:spcBef>
                <a:spcPts val="185"/>
              </a:spcBef>
            </a:pPr>
            <a:r>
              <a:rPr sz="1650" spc="-11">
                <a:solidFill>
                  <a:srgbClr val="FFFFFF"/>
                </a:solidFill>
                <a:latin typeface="Lucida Sans"/>
                <a:cs typeface="Lucida Sans"/>
              </a:rPr>
              <a:t>Chicago</a:t>
            </a:r>
            <a:endParaRPr sz="1650">
              <a:latin typeface="Lucida Sans"/>
              <a:cs typeface="Lucida Sans"/>
            </a:endParaRPr>
          </a:p>
        </p:txBody>
      </p:sp>
      <p:sp>
        <p:nvSpPr>
          <p:cNvPr id="19" name="object 19"/>
          <p:cNvSpPr/>
          <p:nvPr/>
        </p:nvSpPr>
        <p:spPr>
          <a:xfrm>
            <a:off x="12716161" y="2596279"/>
            <a:ext cx="3027680" cy="1090931"/>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20" name="object 20"/>
          <p:cNvSpPr txBox="1"/>
          <p:nvPr/>
        </p:nvSpPr>
        <p:spPr>
          <a:xfrm>
            <a:off x="13309492" y="2883311"/>
            <a:ext cx="1840865"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Evelyn</a:t>
            </a:r>
            <a:r>
              <a:rPr sz="2351" spc="114">
                <a:solidFill>
                  <a:srgbClr val="FFFFFF"/>
                </a:solidFill>
                <a:latin typeface="Calibri"/>
                <a:cs typeface="Calibri"/>
              </a:rPr>
              <a:t> </a:t>
            </a:r>
            <a:r>
              <a:rPr sz="2351" spc="-11">
                <a:solidFill>
                  <a:srgbClr val="FFFFFF"/>
                </a:solidFill>
                <a:latin typeface="Calibri"/>
                <a:cs typeface="Calibri"/>
              </a:rPr>
              <a:t>Meltzer</a:t>
            </a:r>
            <a:endParaRPr sz="2351">
              <a:latin typeface="Calibri"/>
              <a:cs typeface="Calibri"/>
            </a:endParaRPr>
          </a:p>
          <a:p>
            <a:pPr algn="ctr">
              <a:spcBef>
                <a:spcPts val="185"/>
              </a:spcBef>
            </a:pPr>
            <a:r>
              <a:rPr sz="1650" spc="-11">
                <a:solidFill>
                  <a:srgbClr val="FFFFFF"/>
                </a:solidFill>
                <a:latin typeface="Lucida Sans"/>
                <a:cs typeface="Lucida Sans"/>
              </a:rPr>
              <a:t>Delaware</a:t>
            </a:r>
            <a:endParaRPr sz="1650">
              <a:latin typeface="Lucida Sans"/>
              <a:cs typeface="Lucida Sans"/>
            </a:endParaRPr>
          </a:p>
        </p:txBody>
      </p:sp>
      <p:grpSp>
        <p:nvGrpSpPr>
          <p:cNvPr id="21" name="object 21"/>
          <p:cNvGrpSpPr/>
          <p:nvPr/>
        </p:nvGrpSpPr>
        <p:grpSpPr>
          <a:xfrm>
            <a:off x="12678301" y="2206470"/>
            <a:ext cx="3100706" cy="733425"/>
            <a:chOff x="12678300" y="2206469"/>
            <a:chExt cx="3100705" cy="733425"/>
          </a:xfrm>
        </p:grpSpPr>
        <p:sp>
          <p:nvSpPr>
            <p:cNvPr id="22" name="object 22"/>
            <p:cNvSpPr/>
            <p:nvPr/>
          </p:nvSpPr>
          <p:spPr>
            <a:xfrm>
              <a:off x="12716160" y="2244570"/>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23" name="object 23"/>
            <p:cNvSpPr/>
            <p:nvPr/>
          </p:nvSpPr>
          <p:spPr>
            <a:xfrm>
              <a:off x="12716400" y="2244569"/>
              <a:ext cx="3024505" cy="657225"/>
            </a:xfrm>
            <a:custGeom>
              <a:avLst/>
              <a:gdLst/>
              <a:ahLst/>
              <a:cxnLst/>
              <a:rect l="l" t="t" r="r" b="b"/>
              <a:pathLst>
                <a:path w="3024505" h="657225">
                  <a:moveTo>
                    <a:pt x="3024159" y="621891"/>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9" y="35270"/>
                  </a:lnTo>
                </a:path>
              </a:pathLst>
            </a:custGeom>
            <a:ln w="76199">
              <a:solidFill>
                <a:srgbClr val="8B42A2"/>
              </a:solidFill>
            </a:ln>
          </p:spPr>
          <p:txBody>
            <a:bodyPr wrap="square" lIns="0" tIns="0" rIns="0" bIns="0" rtlCol="0"/>
            <a:lstStyle/>
            <a:p>
              <a:endParaRPr/>
            </a:p>
          </p:txBody>
        </p:sp>
      </p:grpSp>
      <p:sp>
        <p:nvSpPr>
          <p:cNvPr id="24" name="object 24"/>
          <p:cNvSpPr txBox="1"/>
          <p:nvPr/>
        </p:nvSpPr>
        <p:spPr>
          <a:xfrm>
            <a:off x="13670248" y="2393366"/>
            <a:ext cx="1119506" cy="308546"/>
          </a:xfrm>
          <a:prstGeom prst="rect">
            <a:avLst/>
          </a:prstGeom>
        </p:spPr>
        <p:txBody>
          <a:bodyPr vert="horz" wrap="square" lIns="0" tIns="15875" rIns="0" bIns="0" rtlCol="0">
            <a:spAutoFit/>
          </a:bodyPr>
          <a:lstStyle/>
          <a:p>
            <a:pPr marL="12701">
              <a:spcBef>
                <a:spcPts val="125"/>
              </a:spcBef>
            </a:pPr>
            <a:r>
              <a:rPr sz="1901" b="1" spc="-20">
                <a:solidFill>
                  <a:srgbClr val="8B42A2"/>
                </a:solidFill>
                <a:latin typeface="Trebuchet MS"/>
                <a:cs typeface="Trebuchet MS"/>
              </a:rPr>
              <a:t>Past</a:t>
            </a:r>
            <a:r>
              <a:rPr sz="1901" b="1" spc="-150">
                <a:solidFill>
                  <a:srgbClr val="8B42A2"/>
                </a:solidFill>
                <a:latin typeface="Trebuchet MS"/>
                <a:cs typeface="Trebuchet MS"/>
              </a:rPr>
              <a:t> </a:t>
            </a:r>
            <a:r>
              <a:rPr sz="1901" b="1" spc="-20">
                <a:solidFill>
                  <a:srgbClr val="8B42A2"/>
                </a:solidFill>
                <a:latin typeface="Trebuchet MS"/>
                <a:cs typeface="Trebuchet MS"/>
              </a:rPr>
              <a:t>Chair</a:t>
            </a:r>
            <a:endParaRPr sz="1901">
              <a:latin typeface="Trebuchet MS"/>
              <a:cs typeface="Trebuchet MS"/>
            </a:endParaRPr>
          </a:p>
        </p:txBody>
      </p:sp>
      <p:grpSp>
        <p:nvGrpSpPr>
          <p:cNvPr id="25" name="object 25"/>
          <p:cNvGrpSpPr/>
          <p:nvPr/>
        </p:nvGrpSpPr>
        <p:grpSpPr>
          <a:xfrm>
            <a:off x="2514551" y="2206470"/>
            <a:ext cx="3103245" cy="1480185"/>
            <a:chOff x="2514550" y="2206470"/>
            <a:chExt cx="3103245" cy="1480185"/>
          </a:xfrm>
        </p:grpSpPr>
        <p:sp>
          <p:nvSpPr>
            <p:cNvPr id="26" name="object 26"/>
            <p:cNvSpPr/>
            <p:nvPr/>
          </p:nvSpPr>
          <p:spPr>
            <a:xfrm>
              <a:off x="2552541" y="2596278"/>
              <a:ext cx="3027680" cy="1090930"/>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27" name="object 27"/>
            <p:cNvSpPr/>
            <p:nvPr/>
          </p:nvSpPr>
          <p:spPr>
            <a:xfrm>
              <a:off x="2552542" y="2244570"/>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28" name="object 28"/>
            <p:cNvSpPr/>
            <p:nvPr/>
          </p:nvSpPr>
          <p:spPr>
            <a:xfrm>
              <a:off x="2552650" y="2244570"/>
              <a:ext cx="3027045" cy="657225"/>
            </a:xfrm>
            <a:custGeom>
              <a:avLst/>
              <a:gdLst/>
              <a:ahLst/>
              <a:cxnLst/>
              <a:rect l="l" t="t" r="r" b="b"/>
              <a:pathLst>
                <a:path w="3027045" h="657225">
                  <a:moveTo>
                    <a:pt x="47620" y="0"/>
                  </a:moveTo>
                  <a:lnTo>
                    <a:pt x="2979325" y="0"/>
                  </a:lnTo>
                  <a:lnTo>
                    <a:pt x="2997861" y="3742"/>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29084" y="653482"/>
                  </a:lnTo>
                  <a:lnTo>
                    <a:pt x="13947" y="643277"/>
                  </a:lnTo>
                  <a:lnTo>
                    <a:pt x="3742" y="628140"/>
                  </a:lnTo>
                  <a:lnTo>
                    <a:pt x="0" y="609604"/>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29" name="object 29"/>
          <p:cNvSpPr txBox="1"/>
          <p:nvPr/>
        </p:nvSpPr>
        <p:spPr>
          <a:xfrm>
            <a:off x="3244099" y="2883311"/>
            <a:ext cx="1644014"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Eloise</a:t>
            </a:r>
            <a:r>
              <a:rPr sz="2351" spc="15">
                <a:solidFill>
                  <a:srgbClr val="FFFFFF"/>
                </a:solidFill>
                <a:latin typeface="Calibri"/>
                <a:cs typeface="Calibri"/>
              </a:rPr>
              <a:t> </a:t>
            </a:r>
            <a:r>
              <a:rPr sz="2351" spc="-11">
                <a:solidFill>
                  <a:srgbClr val="FFFFFF"/>
                </a:solidFill>
                <a:latin typeface="Calibri"/>
                <a:cs typeface="Calibri"/>
              </a:rPr>
              <a:t>Matsui</a:t>
            </a:r>
            <a:endParaRPr sz="2351">
              <a:latin typeface="Calibri"/>
              <a:cs typeface="Calibri"/>
            </a:endParaRPr>
          </a:p>
          <a:p>
            <a:pPr algn="ctr">
              <a:spcBef>
                <a:spcPts val="185"/>
              </a:spcBef>
            </a:pPr>
            <a:r>
              <a:rPr sz="1650" spc="-50">
                <a:solidFill>
                  <a:srgbClr val="FFFFFF"/>
                </a:solidFill>
                <a:latin typeface="Lucida Sans"/>
                <a:cs typeface="Lucida Sans"/>
              </a:rPr>
              <a:t>Hong</a:t>
            </a:r>
            <a:r>
              <a:rPr sz="1650" spc="-65">
                <a:solidFill>
                  <a:srgbClr val="FFFFFF"/>
                </a:solidFill>
                <a:latin typeface="Lucida Sans"/>
                <a:cs typeface="Lucida Sans"/>
              </a:rPr>
              <a:t> </a:t>
            </a:r>
            <a:r>
              <a:rPr sz="1650" spc="-20">
                <a:solidFill>
                  <a:srgbClr val="FFFFFF"/>
                </a:solidFill>
                <a:latin typeface="Lucida Sans"/>
                <a:cs typeface="Lucida Sans"/>
              </a:rPr>
              <a:t>Kong</a:t>
            </a:r>
            <a:endParaRPr sz="1650">
              <a:latin typeface="Lucida Sans"/>
              <a:cs typeface="Lucida Sans"/>
            </a:endParaRPr>
          </a:p>
        </p:txBody>
      </p:sp>
      <p:sp>
        <p:nvSpPr>
          <p:cNvPr id="30" name="object 30"/>
          <p:cNvSpPr txBox="1"/>
          <p:nvPr/>
        </p:nvSpPr>
        <p:spPr>
          <a:xfrm>
            <a:off x="3764651" y="2393366"/>
            <a:ext cx="603251" cy="308546"/>
          </a:xfrm>
          <a:prstGeom prst="rect">
            <a:avLst/>
          </a:prstGeom>
        </p:spPr>
        <p:txBody>
          <a:bodyPr vert="horz" wrap="square" lIns="0" tIns="15875" rIns="0" bIns="0" rtlCol="0">
            <a:spAutoFit/>
          </a:bodyPr>
          <a:lstStyle/>
          <a:p>
            <a:pPr marL="12701">
              <a:spcBef>
                <a:spcPts val="125"/>
              </a:spcBef>
            </a:pPr>
            <a:r>
              <a:rPr sz="1901" b="1" spc="-15">
                <a:solidFill>
                  <a:srgbClr val="8B42A2"/>
                </a:solidFill>
                <a:latin typeface="Trebuchet MS"/>
                <a:cs typeface="Trebuchet MS"/>
              </a:rPr>
              <a:t>Chair</a:t>
            </a:r>
            <a:endParaRPr sz="1901">
              <a:latin typeface="Trebuchet MS"/>
              <a:cs typeface="Trebuchet MS"/>
            </a:endParaRPr>
          </a:p>
        </p:txBody>
      </p:sp>
      <p:sp>
        <p:nvSpPr>
          <p:cNvPr id="31" name="object 31"/>
          <p:cNvSpPr txBox="1"/>
          <p:nvPr/>
        </p:nvSpPr>
        <p:spPr>
          <a:xfrm>
            <a:off x="5718797" y="998354"/>
            <a:ext cx="6641465" cy="859339"/>
          </a:xfrm>
          <a:prstGeom prst="rect">
            <a:avLst/>
          </a:prstGeom>
        </p:spPr>
        <p:txBody>
          <a:bodyPr vert="horz" wrap="square" lIns="0" tIns="12701" rIns="0" bIns="0" rtlCol="0">
            <a:spAutoFit/>
          </a:bodyPr>
          <a:lstStyle/>
          <a:p>
            <a:pPr marL="12701">
              <a:spcBef>
                <a:spcPts val="100"/>
              </a:spcBef>
            </a:pPr>
            <a:r>
              <a:rPr sz="5501" b="1" spc="-200">
                <a:solidFill>
                  <a:srgbClr val="8B42A2"/>
                </a:solidFill>
                <a:latin typeface="Trebuchet MS"/>
                <a:cs typeface="Trebuchet MS"/>
              </a:rPr>
              <a:t>Executive</a:t>
            </a:r>
            <a:r>
              <a:rPr sz="5501" b="1" spc="-495">
                <a:solidFill>
                  <a:srgbClr val="8B42A2"/>
                </a:solidFill>
                <a:latin typeface="Trebuchet MS"/>
                <a:cs typeface="Trebuchet MS"/>
              </a:rPr>
              <a:t> </a:t>
            </a:r>
            <a:r>
              <a:rPr sz="5501" b="1" spc="-90">
                <a:solidFill>
                  <a:srgbClr val="8B42A2"/>
                </a:solidFill>
                <a:latin typeface="Trebuchet MS"/>
                <a:cs typeface="Trebuchet MS"/>
              </a:rPr>
              <a:t>Committee</a:t>
            </a:r>
            <a:endParaRPr sz="5501">
              <a:latin typeface="Trebuchet MS"/>
              <a:cs typeface="Trebuchet MS"/>
            </a:endParaRPr>
          </a:p>
        </p:txBody>
      </p:sp>
      <p:pic>
        <p:nvPicPr>
          <p:cNvPr id="32" name="object 32"/>
          <p:cNvPicPr/>
          <p:nvPr/>
        </p:nvPicPr>
        <p:blipFill>
          <a:blip r:embed="rId2" cstate="print"/>
          <a:stretch>
            <a:fillRect/>
          </a:stretch>
        </p:blipFill>
        <p:spPr>
          <a:xfrm>
            <a:off x="15571103" y="319090"/>
            <a:ext cx="2473760" cy="492980"/>
          </a:xfrm>
          <a:prstGeom prst="rect">
            <a:avLst/>
          </a:prstGeom>
        </p:spPr>
      </p:pic>
      <p:sp>
        <p:nvSpPr>
          <p:cNvPr id="33" name="object 33"/>
          <p:cNvSpPr txBox="1">
            <a:spLocks noGrp="1"/>
          </p:cNvSpPr>
          <p:nvPr>
            <p:ph type="title"/>
          </p:nvPr>
        </p:nvSpPr>
        <p:spPr>
          <a:xfrm>
            <a:off x="838200" y="682939"/>
            <a:ext cx="10515600" cy="689933"/>
          </a:xfrm>
          <a:prstGeom prst="rect">
            <a:avLst/>
          </a:prstGeom>
        </p:spPr>
        <p:txBody>
          <a:bodyPr vert="horz" wrap="square" lIns="0" tIns="12701" rIns="0" bIns="0" rtlCol="0" anchor="ctr">
            <a:spAutoFit/>
          </a:bodyPr>
          <a:lstStyle/>
          <a:p>
            <a:pPr marL="12701">
              <a:spcBef>
                <a:spcPts val="100"/>
              </a:spcBef>
            </a:pPr>
            <a:endParaRPr spc="-30"/>
          </a:p>
        </p:txBody>
      </p:sp>
      <p:sp>
        <p:nvSpPr>
          <p:cNvPr id="34" name="object 34"/>
          <p:cNvSpPr/>
          <p:nvPr/>
        </p:nvSpPr>
        <p:spPr>
          <a:xfrm>
            <a:off x="9328288" y="4549061"/>
            <a:ext cx="3027680" cy="1090931"/>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35" name="object 35"/>
          <p:cNvSpPr txBox="1"/>
          <p:nvPr/>
        </p:nvSpPr>
        <p:spPr>
          <a:xfrm>
            <a:off x="9807272" y="4836093"/>
            <a:ext cx="2069465" cy="685572"/>
          </a:xfrm>
          <a:prstGeom prst="rect">
            <a:avLst/>
          </a:prstGeom>
        </p:spPr>
        <p:txBody>
          <a:bodyPr vert="horz" wrap="square" lIns="0" tIns="43815" rIns="0" bIns="0" rtlCol="0">
            <a:spAutoFit/>
          </a:bodyPr>
          <a:lstStyle/>
          <a:p>
            <a:pPr algn="ctr">
              <a:spcBef>
                <a:spcPts val="345"/>
              </a:spcBef>
            </a:pPr>
            <a:r>
              <a:rPr sz="2351" spc="-11">
                <a:solidFill>
                  <a:srgbClr val="FFFFFF"/>
                </a:solidFill>
                <a:latin typeface="Calibri"/>
                <a:cs typeface="Calibri"/>
              </a:rPr>
              <a:t>Sara-</a:t>
            </a:r>
            <a:r>
              <a:rPr sz="2351" spc="60">
                <a:solidFill>
                  <a:srgbClr val="FFFFFF"/>
                </a:solidFill>
                <a:latin typeface="Calibri"/>
                <a:cs typeface="Calibri"/>
              </a:rPr>
              <a:t>Ann</a:t>
            </a:r>
            <a:r>
              <a:rPr sz="2351">
                <a:solidFill>
                  <a:srgbClr val="FFFFFF"/>
                </a:solidFill>
                <a:latin typeface="Calibri"/>
                <a:cs typeface="Calibri"/>
              </a:rPr>
              <a:t> </a:t>
            </a:r>
            <a:r>
              <a:rPr sz="2351" spc="-11">
                <a:solidFill>
                  <a:srgbClr val="FFFFFF"/>
                </a:solidFill>
                <a:latin typeface="Calibri"/>
                <a:cs typeface="Calibri"/>
              </a:rPr>
              <a:t>Wilson</a:t>
            </a:r>
            <a:endParaRPr sz="2351">
              <a:latin typeface="Calibri"/>
              <a:cs typeface="Calibri"/>
            </a:endParaRPr>
          </a:p>
          <a:p>
            <a:pPr algn="ctr">
              <a:spcBef>
                <a:spcPts val="185"/>
              </a:spcBef>
            </a:pPr>
            <a:r>
              <a:rPr sz="1650" spc="-11">
                <a:solidFill>
                  <a:srgbClr val="FFFFFF"/>
                </a:solidFill>
                <a:latin typeface="Lucida Sans"/>
                <a:cs typeface="Lucida Sans"/>
              </a:rPr>
              <a:t>Ontario</a:t>
            </a:r>
            <a:endParaRPr sz="1650">
              <a:latin typeface="Lucida Sans"/>
              <a:cs typeface="Lucida Sans"/>
            </a:endParaRPr>
          </a:p>
        </p:txBody>
      </p:sp>
      <p:grpSp>
        <p:nvGrpSpPr>
          <p:cNvPr id="36" name="object 36"/>
          <p:cNvGrpSpPr/>
          <p:nvPr/>
        </p:nvGrpSpPr>
        <p:grpSpPr>
          <a:xfrm>
            <a:off x="9290431" y="4159253"/>
            <a:ext cx="3100706" cy="733425"/>
            <a:chOff x="9290429" y="4159252"/>
            <a:chExt cx="3100705" cy="733425"/>
          </a:xfrm>
        </p:grpSpPr>
        <p:sp>
          <p:nvSpPr>
            <p:cNvPr id="37" name="object 37"/>
            <p:cNvSpPr/>
            <p:nvPr/>
          </p:nvSpPr>
          <p:spPr>
            <a:xfrm>
              <a:off x="9328288" y="419735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38" name="object 38"/>
            <p:cNvSpPr/>
            <p:nvPr/>
          </p:nvSpPr>
          <p:spPr>
            <a:xfrm>
              <a:off x="9328529" y="4197352"/>
              <a:ext cx="3024505" cy="657225"/>
            </a:xfrm>
            <a:custGeom>
              <a:avLst/>
              <a:gdLst/>
              <a:ahLst/>
              <a:cxnLst/>
              <a:rect l="l" t="t" r="r" b="b"/>
              <a:pathLst>
                <a:path w="3024504" h="657225">
                  <a:moveTo>
                    <a:pt x="3024157" y="621898"/>
                  </a:moveTo>
                  <a:lnTo>
                    <a:pt x="2997570" y="653419"/>
                  </a:lnTo>
                  <a:lnTo>
                    <a:pt x="47615" y="657161"/>
                  </a:lnTo>
                  <a:lnTo>
                    <a:pt x="29081" y="653419"/>
                  </a:lnTo>
                  <a:lnTo>
                    <a:pt x="13946" y="643214"/>
                  </a:lnTo>
                  <a:lnTo>
                    <a:pt x="3741" y="628079"/>
                  </a:lnTo>
                  <a:lnTo>
                    <a:pt x="0" y="609545"/>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39" name="object 39"/>
          <p:cNvSpPr txBox="1"/>
          <p:nvPr/>
        </p:nvSpPr>
        <p:spPr>
          <a:xfrm>
            <a:off x="9999620" y="4346148"/>
            <a:ext cx="1684655" cy="308546"/>
          </a:xfrm>
          <a:prstGeom prst="rect">
            <a:avLst/>
          </a:prstGeom>
        </p:spPr>
        <p:txBody>
          <a:bodyPr vert="horz" wrap="square" lIns="0" tIns="15875" rIns="0" bIns="0" rtlCol="0">
            <a:spAutoFit/>
          </a:bodyPr>
          <a:lstStyle/>
          <a:p>
            <a:pPr marL="12701">
              <a:spcBef>
                <a:spcPts val="125"/>
              </a:spcBef>
            </a:pPr>
            <a:r>
              <a:rPr sz="1901" b="1">
                <a:solidFill>
                  <a:srgbClr val="8B42A2"/>
                </a:solidFill>
                <a:latin typeface="Trebuchet MS"/>
                <a:cs typeface="Trebuchet MS"/>
              </a:rPr>
              <a:t>Global</a:t>
            </a:r>
            <a:r>
              <a:rPr sz="1901" b="1" spc="-176">
                <a:solidFill>
                  <a:srgbClr val="8B42A2"/>
                </a:solidFill>
                <a:latin typeface="Trebuchet MS"/>
                <a:cs typeface="Trebuchet MS"/>
              </a:rPr>
              <a:t> </a:t>
            </a:r>
            <a:r>
              <a:rPr sz="1901" b="1" spc="-30">
                <a:solidFill>
                  <a:srgbClr val="8B42A2"/>
                </a:solidFill>
                <a:latin typeface="Trebuchet MS"/>
                <a:cs typeface="Trebuchet MS"/>
              </a:rPr>
              <a:t>Director</a:t>
            </a:r>
            <a:endParaRPr sz="1901">
              <a:latin typeface="Trebuchet MS"/>
              <a:cs typeface="Trebuchet MS"/>
            </a:endParaRPr>
          </a:p>
        </p:txBody>
      </p:sp>
      <p:sp>
        <p:nvSpPr>
          <p:cNvPr id="40" name="object 40"/>
          <p:cNvSpPr/>
          <p:nvPr/>
        </p:nvSpPr>
        <p:spPr>
          <a:xfrm>
            <a:off x="2551217" y="4549061"/>
            <a:ext cx="3027680" cy="1090931"/>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1042694"/>
                </a:lnTo>
                <a:lnTo>
                  <a:pt x="3023505" y="1061231"/>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1" name="object 41"/>
          <p:cNvSpPr txBox="1"/>
          <p:nvPr/>
        </p:nvSpPr>
        <p:spPr>
          <a:xfrm>
            <a:off x="3485473" y="4836093"/>
            <a:ext cx="1158875" cy="685572"/>
          </a:xfrm>
          <a:prstGeom prst="rect">
            <a:avLst/>
          </a:prstGeom>
        </p:spPr>
        <p:txBody>
          <a:bodyPr vert="horz" wrap="square" lIns="0" tIns="43815" rIns="0" bIns="0" rtlCol="0">
            <a:spAutoFit/>
          </a:bodyPr>
          <a:lstStyle/>
          <a:p>
            <a:pPr marL="12701">
              <a:spcBef>
                <a:spcPts val="345"/>
              </a:spcBef>
            </a:pPr>
            <a:r>
              <a:rPr sz="2351">
                <a:solidFill>
                  <a:srgbClr val="FFFFFF"/>
                </a:solidFill>
                <a:latin typeface="Calibri"/>
                <a:cs typeface="Calibri"/>
              </a:rPr>
              <a:t>Stuti</a:t>
            </a:r>
            <a:r>
              <a:rPr sz="2351" spc="41">
                <a:solidFill>
                  <a:srgbClr val="FFFFFF"/>
                </a:solidFill>
                <a:latin typeface="Calibri"/>
                <a:cs typeface="Calibri"/>
              </a:rPr>
              <a:t> </a:t>
            </a:r>
            <a:r>
              <a:rPr sz="2351" spc="-20">
                <a:solidFill>
                  <a:srgbClr val="FFFFFF"/>
                </a:solidFill>
                <a:latin typeface="Calibri"/>
                <a:cs typeface="Calibri"/>
              </a:rPr>
              <a:t>Jain</a:t>
            </a:r>
            <a:endParaRPr sz="2351">
              <a:latin typeface="Calibri"/>
              <a:cs typeface="Calibri"/>
            </a:endParaRPr>
          </a:p>
          <a:p>
            <a:pPr marL="83189">
              <a:spcBef>
                <a:spcPts val="185"/>
              </a:spcBef>
            </a:pPr>
            <a:r>
              <a:rPr sz="1650" spc="-11">
                <a:solidFill>
                  <a:srgbClr val="FFFFFF"/>
                </a:solidFill>
                <a:latin typeface="Lucida Sans"/>
                <a:cs typeface="Lucida Sans"/>
              </a:rPr>
              <a:t>Singapore</a:t>
            </a:r>
            <a:endParaRPr sz="1650">
              <a:latin typeface="Lucida Sans"/>
              <a:cs typeface="Lucida Sans"/>
            </a:endParaRPr>
          </a:p>
        </p:txBody>
      </p:sp>
      <p:grpSp>
        <p:nvGrpSpPr>
          <p:cNvPr id="42" name="object 42"/>
          <p:cNvGrpSpPr/>
          <p:nvPr/>
        </p:nvGrpSpPr>
        <p:grpSpPr>
          <a:xfrm>
            <a:off x="2513359" y="4159253"/>
            <a:ext cx="3100706" cy="733425"/>
            <a:chOff x="2513357" y="4159252"/>
            <a:chExt cx="3100705" cy="733425"/>
          </a:xfrm>
        </p:grpSpPr>
        <p:sp>
          <p:nvSpPr>
            <p:cNvPr id="43" name="object 43"/>
            <p:cNvSpPr/>
            <p:nvPr/>
          </p:nvSpPr>
          <p:spPr>
            <a:xfrm>
              <a:off x="2551216" y="419735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44" name="object 44"/>
            <p:cNvSpPr/>
            <p:nvPr/>
          </p:nvSpPr>
          <p:spPr>
            <a:xfrm>
              <a:off x="2551457" y="4197352"/>
              <a:ext cx="3024505" cy="657225"/>
            </a:xfrm>
            <a:custGeom>
              <a:avLst/>
              <a:gdLst/>
              <a:ahLst/>
              <a:cxnLst/>
              <a:rect l="l" t="t" r="r" b="b"/>
              <a:pathLst>
                <a:path w="3024504" h="657225">
                  <a:moveTo>
                    <a:pt x="3024158" y="621896"/>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45" name="object 45"/>
          <p:cNvSpPr txBox="1"/>
          <p:nvPr/>
        </p:nvSpPr>
        <p:spPr>
          <a:xfrm>
            <a:off x="3037952" y="4346148"/>
            <a:ext cx="2054225" cy="308546"/>
          </a:xfrm>
          <a:prstGeom prst="rect">
            <a:avLst/>
          </a:prstGeom>
        </p:spPr>
        <p:txBody>
          <a:bodyPr vert="horz" wrap="square" lIns="0" tIns="15875" rIns="0" bIns="0" rtlCol="0">
            <a:spAutoFit/>
          </a:bodyPr>
          <a:lstStyle/>
          <a:p>
            <a:pPr marL="12701">
              <a:spcBef>
                <a:spcPts val="125"/>
              </a:spcBef>
            </a:pPr>
            <a:r>
              <a:rPr sz="1901" b="1" spc="-41">
                <a:solidFill>
                  <a:srgbClr val="8B42A2"/>
                </a:solidFill>
                <a:latin typeface="Trebuchet MS"/>
                <a:cs typeface="Trebuchet MS"/>
              </a:rPr>
              <a:t>Governance</a:t>
            </a:r>
            <a:r>
              <a:rPr sz="1901" b="1" spc="-146">
                <a:solidFill>
                  <a:srgbClr val="8B42A2"/>
                </a:solidFill>
                <a:latin typeface="Trebuchet MS"/>
                <a:cs typeface="Trebuchet MS"/>
              </a:rPr>
              <a:t> </a:t>
            </a:r>
            <a:r>
              <a:rPr sz="1901" b="1" spc="-50">
                <a:solidFill>
                  <a:srgbClr val="8B42A2"/>
                </a:solidFill>
                <a:latin typeface="Trebuchet MS"/>
                <a:cs typeface="Trebuchet MS"/>
              </a:rPr>
              <a:t>&amp;</a:t>
            </a:r>
            <a:r>
              <a:rPr sz="1901" b="1" spc="-140">
                <a:solidFill>
                  <a:srgbClr val="8B42A2"/>
                </a:solidFill>
                <a:latin typeface="Trebuchet MS"/>
                <a:cs typeface="Trebuchet MS"/>
              </a:rPr>
              <a:t> </a:t>
            </a:r>
            <a:r>
              <a:rPr sz="1901" b="1" spc="-20">
                <a:solidFill>
                  <a:srgbClr val="8B42A2"/>
                </a:solidFill>
                <a:latin typeface="Trebuchet MS"/>
                <a:cs typeface="Trebuchet MS"/>
              </a:rPr>
              <a:t>Risk</a:t>
            </a:r>
            <a:endParaRPr sz="1901">
              <a:latin typeface="Trebuchet MS"/>
              <a:cs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55368" y="998354"/>
            <a:ext cx="5777231" cy="859339"/>
          </a:xfrm>
          <a:prstGeom prst="rect">
            <a:avLst/>
          </a:prstGeom>
        </p:spPr>
        <p:txBody>
          <a:bodyPr vert="horz" wrap="square" lIns="0" tIns="12701" rIns="0" bIns="0" rtlCol="0">
            <a:spAutoFit/>
          </a:bodyPr>
          <a:lstStyle/>
          <a:p>
            <a:pPr marL="12701">
              <a:spcBef>
                <a:spcPts val="100"/>
              </a:spcBef>
            </a:pPr>
            <a:r>
              <a:rPr sz="5501" b="1" spc="-45">
                <a:solidFill>
                  <a:srgbClr val="8B42A2"/>
                </a:solidFill>
                <a:latin typeface="Trebuchet MS"/>
                <a:cs typeface="Trebuchet MS"/>
              </a:rPr>
              <a:t>Regional</a:t>
            </a:r>
            <a:r>
              <a:rPr sz="5501" b="1" spc="-476">
                <a:solidFill>
                  <a:srgbClr val="8B42A2"/>
                </a:solidFill>
                <a:latin typeface="Trebuchet MS"/>
                <a:cs typeface="Trebuchet MS"/>
              </a:rPr>
              <a:t> </a:t>
            </a:r>
            <a:r>
              <a:rPr sz="5501" b="1" spc="-100">
                <a:solidFill>
                  <a:srgbClr val="8B42A2"/>
                </a:solidFill>
                <a:latin typeface="Trebuchet MS"/>
                <a:cs typeface="Trebuchet MS"/>
              </a:rPr>
              <a:t>Directors</a:t>
            </a:r>
            <a:endParaRPr sz="5501">
              <a:latin typeface="Trebuchet MS"/>
              <a:cs typeface="Trebuchet MS"/>
            </a:endParaRPr>
          </a:p>
        </p:txBody>
      </p:sp>
      <p:sp>
        <p:nvSpPr>
          <p:cNvPr id="3" name="object 3"/>
          <p:cNvSpPr/>
          <p:nvPr/>
        </p:nvSpPr>
        <p:spPr>
          <a:xfrm>
            <a:off x="7630378" y="2645431"/>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 name="object 4"/>
          <p:cNvSpPr txBox="1"/>
          <p:nvPr/>
        </p:nvSpPr>
        <p:spPr>
          <a:xfrm>
            <a:off x="8340814" y="2932461"/>
            <a:ext cx="160655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Catriona</a:t>
            </a:r>
            <a:r>
              <a:rPr sz="2351" spc="90">
                <a:solidFill>
                  <a:srgbClr val="FFFFFF"/>
                </a:solidFill>
                <a:latin typeface="Calibri"/>
                <a:cs typeface="Calibri"/>
              </a:rPr>
              <a:t> </a:t>
            </a:r>
            <a:r>
              <a:rPr sz="2351" spc="35">
                <a:solidFill>
                  <a:srgbClr val="FFFFFF"/>
                </a:solidFill>
                <a:latin typeface="Calibri"/>
                <a:cs typeface="Calibri"/>
              </a:rPr>
              <a:t>Lim</a:t>
            </a:r>
            <a:endParaRPr sz="2351">
              <a:latin typeface="Calibri"/>
              <a:cs typeface="Calibri"/>
            </a:endParaRPr>
          </a:p>
          <a:p>
            <a:pPr algn="ctr">
              <a:spcBef>
                <a:spcPts val="185"/>
              </a:spcBef>
            </a:pPr>
            <a:r>
              <a:rPr sz="1650" spc="-50">
                <a:solidFill>
                  <a:srgbClr val="FFFFFF"/>
                </a:solidFill>
                <a:latin typeface="Lucida Sans"/>
                <a:cs typeface="Lucida Sans"/>
              </a:rPr>
              <a:t>Hong</a:t>
            </a:r>
            <a:r>
              <a:rPr sz="1650" spc="-65">
                <a:solidFill>
                  <a:srgbClr val="FFFFFF"/>
                </a:solidFill>
                <a:latin typeface="Lucida Sans"/>
                <a:cs typeface="Lucida Sans"/>
              </a:rPr>
              <a:t> </a:t>
            </a:r>
            <a:r>
              <a:rPr sz="1650" spc="-20">
                <a:solidFill>
                  <a:srgbClr val="FFFFFF"/>
                </a:solidFill>
                <a:latin typeface="Lucida Sans"/>
                <a:cs typeface="Lucida Sans"/>
              </a:rPr>
              <a:t>Kong</a:t>
            </a:r>
            <a:endParaRPr sz="1650">
              <a:latin typeface="Lucida Sans"/>
              <a:cs typeface="Lucida Sans"/>
            </a:endParaRPr>
          </a:p>
        </p:txBody>
      </p:sp>
      <p:grpSp>
        <p:nvGrpSpPr>
          <p:cNvPr id="5" name="object 5"/>
          <p:cNvGrpSpPr/>
          <p:nvPr/>
        </p:nvGrpSpPr>
        <p:grpSpPr>
          <a:xfrm>
            <a:off x="7592385" y="2255622"/>
            <a:ext cx="3103245" cy="733425"/>
            <a:chOff x="7592384" y="2255622"/>
            <a:chExt cx="3103245" cy="733425"/>
          </a:xfrm>
        </p:grpSpPr>
        <p:sp>
          <p:nvSpPr>
            <p:cNvPr id="6" name="object 6"/>
            <p:cNvSpPr/>
            <p:nvPr/>
          </p:nvSpPr>
          <p:spPr>
            <a:xfrm>
              <a:off x="7630376" y="2293722"/>
              <a:ext cx="3027680" cy="657860"/>
            </a:xfrm>
            <a:custGeom>
              <a:avLst/>
              <a:gdLst/>
              <a:ahLst/>
              <a:cxnLst/>
              <a:rect l="l" t="t" r="r" b="b"/>
              <a:pathLst>
                <a:path w="3027679" h="657860">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7" name="object 7"/>
            <p:cNvSpPr/>
            <p:nvPr/>
          </p:nvSpPr>
          <p:spPr>
            <a:xfrm>
              <a:off x="7630484" y="2293722"/>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8"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8" name="object 8"/>
          <p:cNvSpPr txBox="1"/>
          <p:nvPr/>
        </p:nvSpPr>
        <p:spPr>
          <a:xfrm>
            <a:off x="7995650" y="2321709"/>
            <a:ext cx="2296796" cy="552075"/>
          </a:xfrm>
          <a:prstGeom prst="rect">
            <a:avLst/>
          </a:prstGeom>
        </p:spPr>
        <p:txBody>
          <a:bodyPr vert="horz" wrap="square" lIns="0" tIns="64136" rIns="0" bIns="0" rtlCol="0">
            <a:spAutoFit/>
          </a:bodyPr>
          <a:lstStyle/>
          <a:p>
            <a:pPr marL="12701" marR="5081" indent="904286">
              <a:lnSpc>
                <a:spcPts val="1901"/>
              </a:lnSpc>
              <a:spcBef>
                <a:spcPts val="506"/>
              </a:spcBef>
            </a:pPr>
            <a:r>
              <a:rPr sz="1901" b="1" spc="-20">
                <a:solidFill>
                  <a:srgbClr val="8B42A2"/>
                </a:solidFill>
                <a:latin typeface="Trebuchet MS"/>
                <a:cs typeface="Trebuchet MS"/>
              </a:rPr>
              <a:t>Asia </a:t>
            </a:r>
            <a:r>
              <a:rPr sz="1901" b="1">
                <a:solidFill>
                  <a:srgbClr val="8B42A2"/>
                </a:solidFill>
                <a:latin typeface="Trebuchet MS"/>
                <a:cs typeface="Trebuchet MS"/>
              </a:rPr>
              <a:t>Regional</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9" name="object 9"/>
          <p:cNvSpPr/>
          <p:nvPr/>
        </p:nvSpPr>
        <p:spPr>
          <a:xfrm>
            <a:off x="11018611" y="2645431"/>
            <a:ext cx="3027680" cy="1090931"/>
          </a:xfrm>
          <a:custGeom>
            <a:avLst/>
            <a:gdLst/>
            <a:ahLst/>
            <a:cxnLst/>
            <a:rect l="l" t="t" r="r" b="b"/>
            <a:pathLst>
              <a:path w="3027680"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10" name="object 10"/>
          <p:cNvSpPr txBox="1"/>
          <p:nvPr/>
        </p:nvSpPr>
        <p:spPr>
          <a:xfrm>
            <a:off x="11757478" y="2932461"/>
            <a:ext cx="154940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Nerina</a:t>
            </a:r>
            <a:r>
              <a:rPr sz="2351" spc="-15">
                <a:solidFill>
                  <a:srgbClr val="FFFFFF"/>
                </a:solidFill>
                <a:latin typeface="Calibri"/>
                <a:cs typeface="Calibri"/>
              </a:rPr>
              <a:t> </a:t>
            </a:r>
            <a:r>
              <a:rPr sz="2351" spc="-20">
                <a:solidFill>
                  <a:srgbClr val="FFFFFF"/>
                </a:solidFill>
                <a:latin typeface="Calibri"/>
                <a:cs typeface="Calibri"/>
              </a:rPr>
              <a:t>Jahja</a:t>
            </a:r>
            <a:endParaRPr sz="2351">
              <a:latin typeface="Calibri"/>
              <a:cs typeface="Calibri"/>
            </a:endParaRPr>
          </a:p>
          <a:p>
            <a:pPr algn="ctr">
              <a:spcBef>
                <a:spcPts val="185"/>
              </a:spcBef>
            </a:pPr>
            <a:r>
              <a:rPr sz="1650" spc="-11">
                <a:solidFill>
                  <a:srgbClr val="FFFFFF"/>
                </a:solidFill>
                <a:latin typeface="Lucida Sans"/>
                <a:cs typeface="Lucida Sans"/>
              </a:rPr>
              <a:t>Ontario</a:t>
            </a:r>
            <a:endParaRPr sz="1650">
              <a:latin typeface="Lucida Sans"/>
              <a:cs typeface="Lucida Sans"/>
            </a:endParaRPr>
          </a:p>
        </p:txBody>
      </p:sp>
      <p:grpSp>
        <p:nvGrpSpPr>
          <p:cNvPr id="11" name="object 11"/>
          <p:cNvGrpSpPr/>
          <p:nvPr/>
        </p:nvGrpSpPr>
        <p:grpSpPr>
          <a:xfrm>
            <a:off x="10980618" y="2255622"/>
            <a:ext cx="3103245" cy="733425"/>
            <a:chOff x="10980618" y="2255622"/>
            <a:chExt cx="3103245" cy="733425"/>
          </a:xfrm>
        </p:grpSpPr>
        <p:sp>
          <p:nvSpPr>
            <p:cNvPr id="12" name="object 12"/>
            <p:cNvSpPr/>
            <p:nvPr/>
          </p:nvSpPr>
          <p:spPr>
            <a:xfrm>
              <a:off x="11018610" y="2293722"/>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13" name="object 13"/>
            <p:cNvSpPr/>
            <p:nvPr/>
          </p:nvSpPr>
          <p:spPr>
            <a:xfrm>
              <a:off x="11018718" y="2293722"/>
              <a:ext cx="3027045" cy="657225"/>
            </a:xfrm>
            <a:custGeom>
              <a:avLst/>
              <a:gdLst/>
              <a:ahLst/>
              <a:cxnLst/>
              <a:rect l="l" t="t" r="r" b="b"/>
              <a:pathLst>
                <a:path w="3027044" h="657225">
                  <a:moveTo>
                    <a:pt x="47620" y="0"/>
                  </a:moveTo>
                  <a:lnTo>
                    <a:pt x="2979325" y="0"/>
                  </a:lnTo>
                  <a:lnTo>
                    <a:pt x="2997861" y="3741"/>
                  </a:lnTo>
                  <a:lnTo>
                    <a:pt x="3012998"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14" name="object 14"/>
          <p:cNvSpPr txBox="1"/>
          <p:nvPr/>
        </p:nvSpPr>
        <p:spPr>
          <a:xfrm>
            <a:off x="11541663" y="2321709"/>
            <a:ext cx="1931670" cy="552075"/>
          </a:xfrm>
          <a:prstGeom prst="rect">
            <a:avLst/>
          </a:prstGeom>
        </p:spPr>
        <p:txBody>
          <a:bodyPr vert="horz" wrap="square" lIns="0" tIns="64136" rIns="0" bIns="0" rtlCol="0">
            <a:spAutoFit/>
          </a:bodyPr>
          <a:lstStyle/>
          <a:p>
            <a:pPr marL="12701" marR="5081" indent="567084">
              <a:lnSpc>
                <a:spcPts val="1901"/>
              </a:lnSpc>
              <a:spcBef>
                <a:spcPts val="506"/>
              </a:spcBef>
            </a:pPr>
            <a:r>
              <a:rPr sz="1901" b="1" spc="-11">
                <a:solidFill>
                  <a:srgbClr val="8B42A2"/>
                </a:solidFill>
                <a:latin typeface="Trebuchet MS"/>
                <a:cs typeface="Trebuchet MS"/>
              </a:rPr>
              <a:t>Canada </a:t>
            </a:r>
            <a:r>
              <a:rPr sz="1901" b="1">
                <a:solidFill>
                  <a:srgbClr val="8B42A2"/>
                </a:solidFill>
                <a:latin typeface="Trebuchet MS"/>
                <a:cs typeface="Trebuchet MS"/>
              </a:rPr>
              <a:t>Regional</a:t>
            </a:r>
            <a:r>
              <a:rPr sz="1901" b="1" spc="-185">
                <a:solidFill>
                  <a:srgbClr val="8B42A2"/>
                </a:solidFill>
                <a:latin typeface="Trebuchet MS"/>
                <a:cs typeface="Trebuchet MS"/>
              </a:rPr>
              <a:t> </a:t>
            </a:r>
            <a:r>
              <a:rPr sz="1901" b="1" spc="-41">
                <a:solidFill>
                  <a:srgbClr val="8B42A2"/>
                </a:solidFill>
                <a:latin typeface="Trebuchet MS"/>
                <a:cs typeface="Trebuchet MS"/>
              </a:rPr>
              <a:t>Director</a:t>
            </a:r>
            <a:endParaRPr sz="1901">
              <a:latin typeface="Trebuchet MS"/>
              <a:cs typeface="Trebuchet MS"/>
            </a:endParaRPr>
          </a:p>
        </p:txBody>
      </p:sp>
      <p:sp>
        <p:nvSpPr>
          <p:cNvPr id="15" name="object 15"/>
          <p:cNvSpPr/>
          <p:nvPr/>
        </p:nvSpPr>
        <p:spPr>
          <a:xfrm>
            <a:off x="4242143" y="4420832"/>
            <a:ext cx="3027680" cy="1090931"/>
          </a:xfrm>
          <a:custGeom>
            <a:avLst/>
            <a:gdLst/>
            <a:ahLst/>
            <a:cxnLst/>
            <a:rect l="l" t="t" r="r" b="b"/>
            <a:pathLst>
              <a:path w="3027679" h="1090929">
                <a:moveTo>
                  <a:pt x="2979623" y="1090318"/>
                </a:moveTo>
                <a:lnTo>
                  <a:pt x="47625" y="1090318"/>
                </a:lnTo>
                <a:lnTo>
                  <a:pt x="29087" y="1086576"/>
                </a:lnTo>
                <a:lnTo>
                  <a:pt x="13949" y="1076369"/>
                </a:lnTo>
                <a:lnTo>
                  <a:pt x="3742" y="1061231"/>
                </a:lnTo>
                <a:lnTo>
                  <a:pt x="0" y="1042693"/>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3"/>
                </a:lnTo>
                <a:lnTo>
                  <a:pt x="3023505" y="1061231"/>
                </a:lnTo>
                <a:lnTo>
                  <a:pt x="3013299" y="1076369"/>
                </a:lnTo>
                <a:lnTo>
                  <a:pt x="2998161" y="1086576"/>
                </a:lnTo>
                <a:lnTo>
                  <a:pt x="2979623" y="1090318"/>
                </a:lnTo>
                <a:close/>
              </a:path>
            </a:pathLst>
          </a:custGeom>
          <a:solidFill>
            <a:srgbClr val="8B42A2"/>
          </a:solidFill>
        </p:spPr>
        <p:txBody>
          <a:bodyPr wrap="square" lIns="0" tIns="0" rIns="0" bIns="0" rtlCol="0"/>
          <a:lstStyle/>
          <a:p>
            <a:endParaRPr/>
          </a:p>
        </p:txBody>
      </p:sp>
      <p:sp>
        <p:nvSpPr>
          <p:cNvPr id="16" name="object 16"/>
          <p:cNvSpPr txBox="1"/>
          <p:nvPr/>
        </p:nvSpPr>
        <p:spPr>
          <a:xfrm>
            <a:off x="4719586" y="4707864"/>
            <a:ext cx="2072006"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Gemma</a:t>
            </a:r>
            <a:r>
              <a:rPr sz="2351" spc="114">
                <a:solidFill>
                  <a:srgbClr val="FFFFFF"/>
                </a:solidFill>
                <a:latin typeface="Calibri"/>
                <a:cs typeface="Calibri"/>
              </a:rPr>
              <a:t> </a:t>
            </a:r>
            <a:r>
              <a:rPr sz="2351" spc="-11">
                <a:solidFill>
                  <a:srgbClr val="FFFFFF"/>
                </a:solidFill>
                <a:latin typeface="Calibri"/>
                <a:cs typeface="Calibri"/>
              </a:rPr>
              <a:t>Bellfield</a:t>
            </a:r>
            <a:endParaRPr sz="2351">
              <a:latin typeface="Calibri"/>
              <a:cs typeface="Calibri"/>
            </a:endParaRPr>
          </a:p>
          <a:p>
            <a:pPr algn="ctr">
              <a:spcBef>
                <a:spcPts val="185"/>
              </a:spcBef>
            </a:pPr>
            <a:r>
              <a:rPr sz="1650" spc="-26">
                <a:solidFill>
                  <a:srgbClr val="FFFFFF"/>
                </a:solidFill>
                <a:latin typeface="Lucida Sans"/>
                <a:cs typeface="Lucida Sans"/>
              </a:rPr>
              <a:t>Cayman</a:t>
            </a:r>
            <a:r>
              <a:rPr sz="1650" spc="-90">
                <a:solidFill>
                  <a:srgbClr val="FFFFFF"/>
                </a:solidFill>
                <a:latin typeface="Lucida Sans"/>
                <a:cs typeface="Lucida Sans"/>
              </a:rPr>
              <a:t> </a:t>
            </a:r>
            <a:r>
              <a:rPr sz="1650" spc="-11">
                <a:solidFill>
                  <a:srgbClr val="FFFFFF"/>
                </a:solidFill>
                <a:latin typeface="Lucida Sans"/>
                <a:cs typeface="Lucida Sans"/>
              </a:rPr>
              <a:t>Islands</a:t>
            </a:r>
            <a:endParaRPr sz="1650">
              <a:latin typeface="Lucida Sans"/>
              <a:cs typeface="Lucida Sans"/>
            </a:endParaRPr>
          </a:p>
        </p:txBody>
      </p:sp>
      <p:grpSp>
        <p:nvGrpSpPr>
          <p:cNvPr id="17" name="object 17"/>
          <p:cNvGrpSpPr/>
          <p:nvPr/>
        </p:nvGrpSpPr>
        <p:grpSpPr>
          <a:xfrm>
            <a:off x="4204151" y="4031025"/>
            <a:ext cx="3103245" cy="733425"/>
            <a:chOff x="4204150" y="4031024"/>
            <a:chExt cx="3103245" cy="733425"/>
          </a:xfrm>
        </p:grpSpPr>
        <p:sp>
          <p:nvSpPr>
            <p:cNvPr id="18" name="object 18"/>
            <p:cNvSpPr/>
            <p:nvPr/>
          </p:nvSpPr>
          <p:spPr>
            <a:xfrm>
              <a:off x="4242141" y="4069124"/>
              <a:ext cx="3027680" cy="657860"/>
            </a:xfrm>
            <a:custGeom>
              <a:avLst/>
              <a:gdLst/>
              <a:ahLst/>
              <a:cxnLst/>
              <a:rect l="l" t="t" r="r" b="b"/>
              <a:pathLst>
                <a:path w="3027679" h="657860">
                  <a:moveTo>
                    <a:pt x="2979623"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7"/>
                  </a:lnTo>
                  <a:lnTo>
                    <a:pt x="2979623" y="657290"/>
                  </a:lnTo>
                  <a:close/>
                </a:path>
              </a:pathLst>
            </a:custGeom>
            <a:solidFill>
              <a:srgbClr val="FFFFFF"/>
            </a:solidFill>
          </p:spPr>
          <p:txBody>
            <a:bodyPr wrap="square" lIns="0" tIns="0" rIns="0" bIns="0" rtlCol="0"/>
            <a:lstStyle/>
            <a:p>
              <a:endParaRPr/>
            </a:p>
          </p:txBody>
        </p:sp>
        <p:sp>
          <p:nvSpPr>
            <p:cNvPr id="19" name="object 19"/>
            <p:cNvSpPr/>
            <p:nvPr/>
          </p:nvSpPr>
          <p:spPr>
            <a:xfrm>
              <a:off x="4242250" y="4069124"/>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20" name="object 20"/>
          <p:cNvSpPr txBox="1"/>
          <p:nvPr/>
        </p:nvSpPr>
        <p:spPr>
          <a:xfrm>
            <a:off x="4765196" y="4097112"/>
            <a:ext cx="1931670" cy="552075"/>
          </a:xfrm>
          <a:prstGeom prst="rect">
            <a:avLst/>
          </a:prstGeom>
        </p:spPr>
        <p:txBody>
          <a:bodyPr vert="horz" wrap="square" lIns="0" tIns="64136" rIns="0" bIns="0" rtlCol="0">
            <a:spAutoFit/>
          </a:bodyPr>
          <a:lstStyle/>
          <a:p>
            <a:pPr marL="12701" marR="5081" indent="413405">
              <a:lnSpc>
                <a:spcPts val="1901"/>
              </a:lnSpc>
              <a:spcBef>
                <a:spcPts val="506"/>
              </a:spcBef>
            </a:pPr>
            <a:r>
              <a:rPr sz="1901" b="1" spc="-11">
                <a:solidFill>
                  <a:srgbClr val="8B42A2"/>
                </a:solidFill>
                <a:latin typeface="Trebuchet MS"/>
                <a:cs typeface="Trebuchet MS"/>
              </a:rPr>
              <a:t>Caribbean </a:t>
            </a:r>
            <a:r>
              <a:rPr sz="1901" b="1">
                <a:solidFill>
                  <a:srgbClr val="8B42A2"/>
                </a:solidFill>
                <a:latin typeface="Trebuchet MS"/>
                <a:cs typeface="Trebuchet MS"/>
              </a:rPr>
              <a:t>Regional</a:t>
            </a:r>
            <a:r>
              <a:rPr sz="1901" b="1" spc="-185">
                <a:solidFill>
                  <a:srgbClr val="8B42A2"/>
                </a:solidFill>
                <a:latin typeface="Trebuchet MS"/>
                <a:cs typeface="Trebuchet MS"/>
              </a:rPr>
              <a:t> </a:t>
            </a:r>
            <a:r>
              <a:rPr sz="1901" b="1" spc="-41">
                <a:solidFill>
                  <a:srgbClr val="8B42A2"/>
                </a:solidFill>
                <a:latin typeface="Trebuchet MS"/>
                <a:cs typeface="Trebuchet MS"/>
              </a:rPr>
              <a:t>Director</a:t>
            </a:r>
            <a:endParaRPr sz="1901">
              <a:latin typeface="Trebuchet MS"/>
              <a:cs typeface="Trebuchet MS"/>
            </a:endParaRPr>
          </a:p>
        </p:txBody>
      </p:sp>
      <p:sp>
        <p:nvSpPr>
          <p:cNvPr id="21" name="object 21"/>
          <p:cNvSpPr/>
          <p:nvPr/>
        </p:nvSpPr>
        <p:spPr>
          <a:xfrm>
            <a:off x="7630378" y="4442072"/>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22" name="object 22"/>
          <p:cNvSpPr txBox="1"/>
          <p:nvPr/>
        </p:nvSpPr>
        <p:spPr>
          <a:xfrm>
            <a:off x="8107451" y="4729104"/>
            <a:ext cx="2073275" cy="685572"/>
          </a:xfrm>
          <a:prstGeom prst="rect">
            <a:avLst/>
          </a:prstGeom>
        </p:spPr>
        <p:txBody>
          <a:bodyPr vert="horz" wrap="square" lIns="0" tIns="43815" rIns="0" bIns="0" rtlCol="0">
            <a:spAutoFit/>
          </a:bodyPr>
          <a:lstStyle/>
          <a:p>
            <a:pPr algn="ctr">
              <a:spcBef>
                <a:spcPts val="345"/>
              </a:spcBef>
            </a:pPr>
            <a:r>
              <a:rPr sz="2351" spc="56">
                <a:solidFill>
                  <a:srgbClr val="FFFFFF"/>
                </a:solidFill>
                <a:latin typeface="Calibri"/>
                <a:cs typeface="Calibri"/>
              </a:rPr>
              <a:t>Luci</a:t>
            </a:r>
            <a:r>
              <a:rPr sz="2351" spc="30">
                <a:solidFill>
                  <a:srgbClr val="FFFFFF"/>
                </a:solidFill>
                <a:latin typeface="Calibri"/>
                <a:cs typeface="Calibri"/>
              </a:rPr>
              <a:t> </a:t>
            </a:r>
            <a:r>
              <a:rPr sz="2351" spc="-11">
                <a:solidFill>
                  <a:srgbClr val="FFFFFF"/>
                </a:solidFill>
                <a:latin typeface="Calibri"/>
                <a:cs typeface="Calibri"/>
              </a:rPr>
              <a:t>Mitchell-</a:t>
            </a:r>
            <a:r>
              <a:rPr sz="2351" spc="-26">
                <a:solidFill>
                  <a:srgbClr val="FFFFFF"/>
                </a:solidFill>
                <a:latin typeface="Calibri"/>
                <a:cs typeface="Calibri"/>
              </a:rPr>
              <a:t>Fry</a:t>
            </a:r>
            <a:endParaRPr sz="2351">
              <a:latin typeface="Calibri"/>
              <a:cs typeface="Calibri"/>
            </a:endParaRPr>
          </a:p>
          <a:p>
            <a:pPr algn="ctr">
              <a:spcBef>
                <a:spcPts val="185"/>
              </a:spcBef>
            </a:pPr>
            <a:r>
              <a:rPr sz="1650" spc="-11">
                <a:solidFill>
                  <a:srgbClr val="FFFFFF"/>
                </a:solidFill>
                <a:latin typeface="Lucida Sans"/>
                <a:cs typeface="Lucida Sans"/>
              </a:rPr>
              <a:t>London</a:t>
            </a:r>
            <a:endParaRPr sz="1650">
              <a:latin typeface="Lucida Sans"/>
              <a:cs typeface="Lucida Sans"/>
            </a:endParaRPr>
          </a:p>
        </p:txBody>
      </p:sp>
      <p:grpSp>
        <p:nvGrpSpPr>
          <p:cNvPr id="23" name="object 23"/>
          <p:cNvGrpSpPr/>
          <p:nvPr/>
        </p:nvGrpSpPr>
        <p:grpSpPr>
          <a:xfrm>
            <a:off x="7592385" y="4052265"/>
            <a:ext cx="3103245" cy="733425"/>
            <a:chOff x="7592384" y="4052264"/>
            <a:chExt cx="3103245" cy="733425"/>
          </a:xfrm>
        </p:grpSpPr>
        <p:sp>
          <p:nvSpPr>
            <p:cNvPr id="24" name="object 24"/>
            <p:cNvSpPr/>
            <p:nvPr/>
          </p:nvSpPr>
          <p:spPr>
            <a:xfrm>
              <a:off x="7630376" y="4090363"/>
              <a:ext cx="3027680" cy="657860"/>
            </a:xfrm>
            <a:custGeom>
              <a:avLst/>
              <a:gdLst/>
              <a:ahLst/>
              <a:cxnLst/>
              <a:rect l="l" t="t" r="r" b="b"/>
              <a:pathLst>
                <a:path w="3027679" h="657860">
                  <a:moveTo>
                    <a:pt x="2979622"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7"/>
                  </a:lnTo>
                  <a:lnTo>
                    <a:pt x="2979622" y="657290"/>
                  </a:lnTo>
                  <a:close/>
                </a:path>
              </a:pathLst>
            </a:custGeom>
            <a:solidFill>
              <a:srgbClr val="FFFFFF"/>
            </a:solidFill>
          </p:spPr>
          <p:txBody>
            <a:bodyPr wrap="square" lIns="0" tIns="0" rIns="0" bIns="0" rtlCol="0"/>
            <a:lstStyle/>
            <a:p>
              <a:endParaRPr/>
            </a:p>
          </p:txBody>
        </p:sp>
        <p:sp>
          <p:nvSpPr>
            <p:cNvPr id="25" name="object 25"/>
            <p:cNvSpPr/>
            <p:nvPr/>
          </p:nvSpPr>
          <p:spPr>
            <a:xfrm>
              <a:off x="7630484" y="4090364"/>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26" name="object 26"/>
          <p:cNvSpPr txBox="1"/>
          <p:nvPr/>
        </p:nvSpPr>
        <p:spPr>
          <a:xfrm>
            <a:off x="7970915" y="4118351"/>
            <a:ext cx="2296796" cy="554639"/>
          </a:xfrm>
          <a:prstGeom prst="rect">
            <a:avLst/>
          </a:prstGeom>
        </p:spPr>
        <p:txBody>
          <a:bodyPr vert="horz" wrap="square" lIns="0" tIns="15875" rIns="0" bIns="0" rtlCol="0">
            <a:spAutoFit/>
          </a:bodyPr>
          <a:lstStyle/>
          <a:p>
            <a:pPr marL="48897" algn="ctr">
              <a:lnSpc>
                <a:spcPts val="2090"/>
              </a:lnSpc>
              <a:spcBef>
                <a:spcPts val="125"/>
              </a:spcBef>
            </a:pPr>
            <a:r>
              <a:rPr sz="1901" b="1" spc="-20">
                <a:solidFill>
                  <a:srgbClr val="8B42A2"/>
                </a:solidFill>
                <a:latin typeface="Trebuchet MS"/>
                <a:cs typeface="Trebuchet MS"/>
              </a:rPr>
              <a:t>EMEA</a:t>
            </a:r>
            <a:endParaRPr sz="1901">
              <a:latin typeface="Trebuchet MS"/>
              <a:cs typeface="Trebuchet MS"/>
            </a:endParaRPr>
          </a:p>
          <a:p>
            <a:pPr algn="ctr">
              <a:lnSpc>
                <a:spcPts val="2090"/>
              </a:lnSpc>
            </a:pPr>
            <a:r>
              <a:rPr sz="1901" b="1">
                <a:solidFill>
                  <a:srgbClr val="8B42A2"/>
                </a:solidFill>
                <a:latin typeface="Trebuchet MS"/>
                <a:cs typeface="Trebuchet MS"/>
              </a:rPr>
              <a:t>Regional</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27" name="object 27"/>
          <p:cNvSpPr/>
          <p:nvPr/>
        </p:nvSpPr>
        <p:spPr>
          <a:xfrm>
            <a:off x="4242143" y="6236525"/>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4"/>
                </a:lnTo>
                <a:lnTo>
                  <a:pt x="3742" y="29087"/>
                </a:lnTo>
                <a:lnTo>
                  <a:pt x="13949" y="13948"/>
                </a:lnTo>
                <a:lnTo>
                  <a:pt x="29087" y="3742"/>
                </a:lnTo>
                <a:lnTo>
                  <a:pt x="47625" y="0"/>
                </a:lnTo>
                <a:lnTo>
                  <a:pt x="2979623" y="0"/>
                </a:lnTo>
                <a:lnTo>
                  <a:pt x="2998161" y="3742"/>
                </a:lnTo>
                <a:lnTo>
                  <a:pt x="3013299" y="13948"/>
                </a:lnTo>
                <a:lnTo>
                  <a:pt x="3023505" y="29087"/>
                </a:lnTo>
                <a:lnTo>
                  <a:pt x="3027248" y="47624"/>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28" name="object 28"/>
          <p:cNvSpPr txBox="1"/>
          <p:nvPr/>
        </p:nvSpPr>
        <p:spPr>
          <a:xfrm>
            <a:off x="4953854" y="6523554"/>
            <a:ext cx="1604010" cy="685572"/>
          </a:xfrm>
          <a:prstGeom prst="rect">
            <a:avLst/>
          </a:prstGeom>
        </p:spPr>
        <p:txBody>
          <a:bodyPr vert="horz" wrap="square" lIns="0" tIns="43815" rIns="0" bIns="0" rtlCol="0">
            <a:spAutoFit/>
          </a:bodyPr>
          <a:lstStyle/>
          <a:p>
            <a:pPr algn="ctr">
              <a:spcBef>
                <a:spcPts val="345"/>
              </a:spcBef>
            </a:pPr>
            <a:r>
              <a:rPr sz="2351" spc="60">
                <a:solidFill>
                  <a:srgbClr val="FFFFFF"/>
                </a:solidFill>
                <a:latin typeface="Calibri"/>
                <a:cs typeface="Calibri"/>
              </a:rPr>
              <a:t>Liv</a:t>
            </a:r>
            <a:r>
              <a:rPr sz="2351" spc="-35">
                <a:solidFill>
                  <a:srgbClr val="FFFFFF"/>
                </a:solidFill>
                <a:latin typeface="Calibri"/>
                <a:cs typeface="Calibri"/>
              </a:rPr>
              <a:t> </a:t>
            </a:r>
            <a:r>
              <a:rPr sz="2351" spc="-11">
                <a:solidFill>
                  <a:srgbClr val="FFFFFF"/>
                </a:solidFill>
                <a:latin typeface="Calibri"/>
                <a:cs typeface="Calibri"/>
              </a:rPr>
              <a:t>Machado</a:t>
            </a:r>
            <a:endParaRPr sz="2351">
              <a:latin typeface="Calibri"/>
              <a:cs typeface="Calibri"/>
            </a:endParaRPr>
          </a:p>
          <a:p>
            <a:pPr algn="ctr">
              <a:spcBef>
                <a:spcPts val="185"/>
              </a:spcBef>
            </a:pPr>
            <a:r>
              <a:rPr sz="1650" spc="-11">
                <a:solidFill>
                  <a:srgbClr val="FFFFFF"/>
                </a:solidFill>
                <a:latin typeface="Lucida Sans"/>
                <a:cs typeface="Lucida Sans"/>
              </a:rPr>
              <a:t>Brazil</a:t>
            </a:r>
            <a:endParaRPr sz="1650">
              <a:latin typeface="Lucida Sans"/>
              <a:cs typeface="Lucida Sans"/>
            </a:endParaRPr>
          </a:p>
        </p:txBody>
      </p:sp>
      <p:grpSp>
        <p:nvGrpSpPr>
          <p:cNvPr id="29" name="object 29"/>
          <p:cNvGrpSpPr/>
          <p:nvPr/>
        </p:nvGrpSpPr>
        <p:grpSpPr>
          <a:xfrm>
            <a:off x="4204151" y="5846717"/>
            <a:ext cx="3103245" cy="733425"/>
            <a:chOff x="4204150" y="5846716"/>
            <a:chExt cx="3103245" cy="733425"/>
          </a:xfrm>
        </p:grpSpPr>
        <p:sp>
          <p:nvSpPr>
            <p:cNvPr id="30" name="object 30"/>
            <p:cNvSpPr/>
            <p:nvPr/>
          </p:nvSpPr>
          <p:spPr>
            <a:xfrm>
              <a:off x="4242141" y="5884816"/>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31" name="object 31"/>
            <p:cNvSpPr/>
            <p:nvPr/>
          </p:nvSpPr>
          <p:spPr>
            <a:xfrm>
              <a:off x="4242250" y="5884816"/>
              <a:ext cx="3027045" cy="657225"/>
            </a:xfrm>
            <a:custGeom>
              <a:avLst/>
              <a:gdLst/>
              <a:ahLst/>
              <a:cxnLst/>
              <a:rect l="l" t="t" r="r" b="b"/>
              <a:pathLst>
                <a:path w="3027045" h="657225">
                  <a:moveTo>
                    <a:pt x="47620" y="0"/>
                  </a:moveTo>
                  <a:lnTo>
                    <a:pt x="2979325" y="0"/>
                  </a:lnTo>
                  <a:lnTo>
                    <a:pt x="2997861" y="3742"/>
                  </a:lnTo>
                  <a:lnTo>
                    <a:pt x="3012997"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29084" y="653482"/>
                  </a:lnTo>
                  <a:lnTo>
                    <a:pt x="13947" y="643277"/>
                  </a:lnTo>
                  <a:lnTo>
                    <a:pt x="3742" y="628140"/>
                  </a:lnTo>
                  <a:lnTo>
                    <a:pt x="0" y="609604"/>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32" name="object 32"/>
          <p:cNvSpPr txBox="1"/>
          <p:nvPr/>
        </p:nvSpPr>
        <p:spPr>
          <a:xfrm>
            <a:off x="4765196" y="5912804"/>
            <a:ext cx="1931670" cy="552075"/>
          </a:xfrm>
          <a:prstGeom prst="rect">
            <a:avLst/>
          </a:prstGeom>
        </p:spPr>
        <p:txBody>
          <a:bodyPr vert="horz" wrap="square" lIns="0" tIns="64136" rIns="0" bIns="0" rtlCol="0">
            <a:spAutoFit/>
          </a:bodyPr>
          <a:lstStyle/>
          <a:p>
            <a:pPr marL="12701" marR="5081" indent="226707">
              <a:lnSpc>
                <a:spcPts val="1901"/>
              </a:lnSpc>
              <a:spcBef>
                <a:spcPts val="506"/>
              </a:spcBef>
            </a:pPr>
            <a:r>
              <a:rPr sz="1901" b="1" spc="-41">
                <a:solidFill>
                  <a:srgbClr val="8B42A2"/>
                </a:solidFill>
                <a:latin typeface="Trebuchet MS"/>
                <a:cs typeface="Trebuchet MS"/>
              </a:rPr>
              <a:t>Latin</a:t>
            </a:r>
            <a:r>
              <a:rPr sz="1901" b="1" spc="-155">
                <a:solidFill>
                  <a:srgbClr val="8B42A2"/>
                </a:solidFill>
                <a:latin typeface="Trebuchet MS"/>
                <a:cs typeface="Trebuchet MS"/>
              </a:rPr>
              <a:t> </a:t>
            </a:r>
            <a:r>
              <a:rPr sz="1901" b="1" spc="-11">
                <a:solidFill>
                  <a:srgbClr val="8B42A2"/>
                </a:solidFill>
                <a:latin typeface="Trebuchet MS"/>
                <a:cs typeface="Trebuchet MS"/>
              </a:rPr>
              <a:t>America </a:t>
            </a:r>
            <a:r>
              <a:rPr sz="1901" b="1">
                <a:solidFill>
                  <a:srgbClr val="8B42A2"/>
                </a:solidFill>
                <a:latin typeface="Trebuchet MS"/>
                <a:cs typeface="Trebuchet MS"/>
              </a:rPr>
              <a:t>Regional</a:t>
            </a:r>
            <a:r>
              <a:rPr sz="1901" b="1" spc="-185">
                <a:solidFill>
                  <a:srgbClr val="8B42A2"/>
                </a:solidFill>
                <a:latin typeface="Trebuchet MS"/>
                <a:cs typeface="Trebuchet MS"/>
              </a:rPr>
              <a:t> </a:t>
            </a:r>
            <a:r>
              <a:rPr sz="1901" b="1" spc="-41">
                <a:solidFill>
                  <a:srgbClr val="8B42A2"/>
                </a:solidFill>
                <a:latin typeface="Trebuchet MS"/>
                <a:cs typeface="Trebuchet MS"/>
              </a:rPr>
              <a:t>Director</a:t>
            </a:r>
            <a:endParaRPr sz="1901">
              <a:latin typeface="Trebuchet MS"/>
              <a:cs typeface="Trebuchet MS"/>
            </a:endParaRPr>
          </a:p>
        </p:txBody>
      </p:sp>
      <p:sp>
        <p:nvSpPr>
          <p:cNvPr id="33" name="object 33"/>
          <p:cNvSpPr/>
          <p:nvPr/>
        </p:nvSpPr>
        <p:spPr>
          <a:xfrm>
            <a:off x="7630378" y="6236525"/>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4"/>
                </a:lnTo>
                <a:lnTo>
                  <a:pt x="3742" y="29087"/>
                </a:lnTo>
                <a:lnTo>
                  <a:pt x="13949" y="13948"/>
                </a:lnTo>
                <a:lnTo>
                  <a:pt x="29087" y="3742"/>
                </a:lnTo>
                <a:lnTo>
                  <a:pt x="47625" y="0"/>
                </a:lnTo>
                <a:lnTo>
                  <a:pt x="2979623" y="0"/>
                </a:lnTo>
                <a:lnTo>
                  <a:pt x="2998160" y="3742"/>
                </a:lnTo>
                <a:lnTo>
                  <a:pt x="3013298" y="13948"/>
                </a:lnTo>
                <a:lnTo>
                  <a:pt x="3023505" y="29087"/>
                </a:lnTo>
                <a:lnTo>
                  <a:pt x="3027248" y="47624"/>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34" name="object 34"/>
          <p:cNvSpPr txBox="1"/>
          <p:nvPr/>
        </p:nvSpPr>
        <p:spPr>
          <a:xfrm>
            <a:off x="8007741" y="6523554"/>
            <a:ext cx="2272665"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Krystal</a:t>
            </a:r>
            <a:r>
              <a:rPr sz="2351" spc="-35">
                <a:solidFill>
                  <a:srgbClr val="FFFFFF"/>
                </a:solidFill>
                <a:latin typeface="Calibri"/>
                <a:cs typeface="Calibri"/>
              </a:rPr>
              <a:t> </a:t>
            </a:r>
            <a:r>
              <a:rPr sz="2351" spc="-11">
                <a:solidFill>
                  <a:srgbClr val="FFFFFF"/>
                </a:solidFill>
                <a:latin typeface="Calibri"/>
                <a:cs typeface="Calibri"/>
              </a:rPr>
              <a:t>Mikkilineni</a:t>
            </a:r>
            <a:endParaRPr sz="2351">
              <a:latin typeface="Calibri"/>
              <a:cs typeface="Calibri"/>
            </a:endParaRPr>
          </a:p>
          <a:p>
            <a:pPr algn="ctr">
              <a:spcBef>
                <a:spcPts val="185"/>
              </a:spcBef>
            </a:pPr>
            <a:r>
              <a:rPr sz="1650" spc="-11">
                <a:solidFill>
                  <a:srgbClr val="FFFFFF"/>
                </a:solidFill>
                <a:latin typeface="Lucida Sans"/>
                <a:cs typeface="Lucida Sans"/>
              </a:rPr>
              <a:t>Midwest</a:t>
            </a:r>
            <a:endParaRPr sz="1650">
              <a:latin typeface="Lucida Sans"/>
              <a:cs typeface="Lucida Sans"/>
            </a:endParaRPr>
          </a:p>
        </p:txBody>
      </p:sp>
      <p:grpSp>
        <p:nvGrpSpPr>
          <p:cNvPr id="35" name="object 35"/>
          <p:cNvGrpSpPr/>
          <p:nvPr/>
        </p:nvGrpSpPr>
        <p:grpSpPr>
          <a:xfrm>
            <a:off x="7592385" y="5846717"/>
            <a:ext cx="3103245" cy="733425"/>
            <a:chOff x="7592384" y="5846716"/>
            <a:chExt cx="3103245" cy="733425"/>
          </a:xfrm>
        </p:grpSpPr>
        <p:sp>
          <p:nvSpPr>
            <p:cNvPr id="36" name="object 36"/>
            <p:cNvSpPr/>
            <p:nvPr/>
          </p:nvSpPr>
          <p:spPr>
            <a:xfrm>
              <a:off x="7630376" y="5884816"/>
              <a:ext cx="3027680" cy="657860"/>
            </a:xfrm>
            <a:custGeom>
              <a:avLst/>
              <a:gdLst/>
              <a:ahLst/>
              <a:cxnLst/>
              <a:rect l="l" t="t" r="r" b="b"/>
              <a:pathLst>
                <a:path w="3027679" h="657859">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37" name="object 37"/>
            <p:cNvSpPr/>
            <p:nvPr/>
          </p:nvSpPr>
          <p:spPr>
            <a:xfrm>
              <a:off x="7630484" y="5884816"/>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38" name="object 38"/>
          <p:cNvSpPr txBox="1"/>
          <p:nvPr/>
        </p:nvSpPr>
        <p:spPr>
          <a:xfrm>
            <a:off x="7946180" y="5912804"/>
            <a:ext cx="2346326" cy="554639"/>
          </a:xfrm>
          <a:prstGeom prst="rect">
            <a:avLst/>
          </a:prstGeom>
        </p:spPr>
        <p:txBody>
          <a:bodyPr vert="horz" wrap="square" lIns="0" tIns="15875" rIns="0" bIns="0" rtlCol="0">
            <a:spAutoFit/>
          </a:bodyPr>
          <a:lstStyle/>
          <a:p>
            <a:pPr marL="48897" algn="ctr">
              <a:lnSpc>
                <a:spcPts val="2090"/>
              </a:lnSpc>
              <a:spcBef>
                <a:spcPts val="125"/>
              </a:spcBef>
            </a:pPr>
            <a:r>
              <a:rPr sz="1901" b="1" spc="-20">
                <a:solidFill>
                  <a:srgbClr val="8B42A2"/>
                </a:solidFill>
                <a:latin typeface="Trebuchet MS"/>
                <a:cs typeface="Trebuchet MS"/>
              </a:rPr>
              <a:t>U.S.</a:t>
            </a:r>
            <a:endParaRPr sz="1901">
              <a:latin typeface="Trebuchet MS"/>
              <a:cs typeface="Trebuchet MS"/>
            </a:endParaRPr>
          </a:p>
          <a:p>
            <a:pPr algn="ctr">
              <a:lnSpc>
                <a:spcPts val="2090"/>
              </a:lnSpc>
            </a:pPr>
            <a:r>
              <a:rPr sz="1901" b="1">
                <a:solidFill>
                  <a:srgbClr val="8B42A2"/>
                </a:solidFill>
                <a:latin typeface="Trebuchet MS"/>
                <a:cs typeface="Trebuchet MS"/>
              </a:rPr>
              <a:t>Regional</a:t>
            </a:r>
            <a:r>
              <a:rPr sz="1901" b="1" spc="22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39" name="object 39"/>
          <p:cNvSpPr/>
          <p:nvPr/>
        </p:nvSpPr>
        <p:spPr>
          <a:xfrm>
            <a:off x="11018611" y="6236525"/>
            <a:ext cx="3027680" cy="1090931"/>
          </a:xfrm>
          <a:custGeom>
            <a:avLst/>
            <a:gdLst/>
            <a:ahLst/>
            <a:cxnLst/>
            <a:rect l="l" t="t" r="r" b="b"/>
            <a:pathLst>
              <a:path w="3027680" h="1090929">
                <a:moveTo>
                  <a:pt x="2979623" y="1090319"/>
                </a:moveTo>
                <a:lnTo>
                  <a:pt x="47625" y="1090319"/>
                </a:lnTo>
                <a:lnTo>
                  <a:pt x="29087" y="1086576"/>
                </a:lnTo>
                <a:lnTo>
                  <a:pt x="13949" y="1076370"/>
                </a:lnTo>
                <a:lnTo>
                  <a:pt x="3742" y="1061232"/>
                </a:lnTo>
                <a:lnTo>
                  <a:pt x="0" y="1042694"/>
                </a:lnTo>
                <a:lnTo>
                  <a:pt x="0" y="47624"/>
                </a:lnTo>
                <a:lnTo>
                  <a:pt x="3742" y="29087"/>
                </a:lnTo>
                <a:lnTo>
                  <a:pt x="13949" y="13948"/>
                </a:lnTo>
                <a:lnTo>
                  <a:pt x="29087" y="3742"/>
                </a:lnTo>
                <a:lnTo>
                  <a:pt x="47625" y="0"/>
                </a:lnTo>
                <a:lnTo>
                  <a:pt x="2979623" y="0"/>
                </a:lnTo>
                <a:lnTo>
                  <a:pt x="2998161" y="3742"/>
                </a:lnTo>
                <a:lnTo>
                  <a:pt x="3013299" y="13948"/>
                </a:lnTo>
                <a:lnTo>
                  <a:pt x="3023505" y="29087"/>
                </a:lnTo>
                <a:lnTo>
                  <a:pt x="3027248" y="47624"/>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40" name="object 40"/>
          <p:cNvSpPr txBox="1"/>
          <p:nvPr/>
        </p:nvSpPr>
        <p:spPr>
          <a:xfrm>
            <a:off x="11602607" y="6523554"/>
            <a:ext cx="185928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Alison</a:t>
            </a:r>
            <a:r>
              <a:rPr sz="2351" spc="146">
                <a:solidFill>
                  <a:srgbClr val="FFFFFF"/>
                </a:solidFill>
                <a:latin typeface="Calibri"/>
                <a:cs typeface="Calibri"/>
              </a:rPr>
              <a:t> </a:t>
            </a:r>
            <a:r>
              <a:rPr sz="2351" spc="-11">
                <a:solidFill>
                  <a:srgbClr val="FFFFFF"/>
                </a:solidFill>
                <a:latin typeface="Calibri"/>
                <a:cs typeface="Calibri"/>
              </a:rPr>
              <a:t>Franklin</a:t>
            </a:r>
            <a:endParaRPr sz="2351">
              <a:latin typeface="Calibri"/>
              <a:cs typeface="Calibri"/>
            </a:endParaRPr>
          </a:p>
          <a:p>
            <a:pPr algn="ctr">
              <a:spcBef>
                <a:spcPts val="185"/>
              </a:spcBef>
            </a:pPr>
            <a:r>
              <a:rPr sz="1650" spc="-11">
                <a:solidFill>
                  <a:srgbClr val="FFFFFF"/>
                </a:solidFill>
                <a:latin typeface="Lucida Sans"/>
                <a:cs typeface="Lucida Sans"/>
              </a:rPr>
              <a:t>Georgia</a:t>
            </a:r>
            <a:endParaRPr sz="1650">
              <a:latin typeface="Lucida Sans"/>
              <a:cs typeface="Lucida Sans"/>
            </a:endParaRPr>
          </a:p>
        </p:txBody>
      </p:sp>
      <p:grpSp>
        <p:nvGrpSpPr>
          <p:cNvPr id="41" name="object 41"/>
          <p:cNvGrpSpPr/>
          <p:nvPr/>
        </p:nvGrpSpPr>
        <p:grpSpPr>
          <a:xfrm>
            <a:off x="10980618" y="5846717"/>
            <a:ext cx="3103245" cy="733425"/>
            <a:chOff x="10980618" y="5846716"/>
            <a:chExt cx="3103245" cy="733425"/>
          </a:xfrm>
        </p:grpSpPr>
        <p:sp>
          <p:nvSpPr>
            <p:cNvPr id="42" name="object 42"/>
            <p:cNvSpPr/>
            <p:nvPr/>
          </p:nvSpPr>
          <p:spPr>
            <a:xfrm>
              <a:off x="11018610" y="5884816"/>
              <a:ext cx="3027680" cy="657860"/>
            </a:xfrm>
            <a:custGeom>
              <a:avLst/>
              <a:gdLst/>
              <a:ahLst/>
              <a:cxnLst/>
              <a:rect l="l" t="t" r="r" b="b"/>
              <a:pathLst>
                <a:path w="3027680"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43" name="object 43"/>
            <p:cNvSpPr/>
            <p:nvPr/>
          </p:nvSpPr>
          <p:spPr>
            <a:xfrm>
              <a:off x="11018718" y="5884816"/>
              <a:ext cx="3027045" cy="657225"/>
            </a:xfrm>
            <a:custGeom>
              <a:avLst/>
              <a:gdLst/>
              <a:ahLst/>
              <a:cxnLst/>
              <a:rect l="l" t="t" r="r" b="b"/>
              <a:pathLst>
                <a:path w="3027044" h="657225">
                  <a:moveTo>
                    <a:pt x="47620" y="0"/>
                  </a:moveTo>
                  <a:lnTo>
                    <a:pt x="2979325" y="0"/>
                  </a:lnTo>
                  <a:lnTo>
                    <a:pt x="2997861" y="3741"/>
                  </a:lnTo>
                  <a:lnTo>
                    <a:pt x="3012998"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44" name="object 44"/>
          <p:cNvSpPr txBox="1"/>
          <p:nvPr/>
        </p:nvSpPr>
        <p:spPr>
          <a:xfrm>
            <a:off x="11359148" y="5912804"/>
            <a:ext cx="2296796" cy="554639"/>
          </a:xfrm>
          <a:prstGeom prst="rect">
            <a:avLst/>
          </a:prstGeom>
        </p:spPr>
        <p:txBody>
          <a:bodyPr vert="horz" wrap="square" lIns="0" tIns="15875" rIns="0" bIns="0" rtlCol="0">
            <a:spAutoFit/>
          </a:bodyPr>
          <a:lstStyle/>
          <a:p>
            <a:pPr marL="48897" algn="ctr">
              <a:lnSpc>
                <a:spcPts val="2090"/>
              </a:lnSpc>
              <a:spcBef>
                <a:spcPts val="125"/>
              </a:spcBef>
            </a:pPr>
            <a:r>
              <a:rPr sz="1901" b="1" spc="-20">
                <a:solidFill>
                  <a:srgbClr val="8B42A2"/>
                </a:solidFill>
                <a:latin typeface="Trebuchet MS"/>
                <a:cs typeface="Trebuchet MS"/>
              </a:rPr>
              <a:t>U.S.</a:t>
            </a:r>
            <a:endParaRPr sz="1901">
              <a:latin typeface="Trebuchet MS"/>
              <a:cs typeface="Trebuchet MS"/>
            </a:endParaRPr>
          </a:p>
          <a:p>
            <a:pPr algn="ctr">
              <a:lnSpc>
                <a:spcPts val="2090"/>
              </a:lnSpc>
            </a:pPr>
            <a:r>
              <a:rPr sz="1901" b="1">
                <a:solidFill>
                  <a:srgbClr val="8B42A2"/>
                </a:solidFill>
                <a:latin typeface="Trebuchet MS"/>
                <a:cs typeface="Trebuchet MS"/>
              </a:rPr>
              <a:t>Regional</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45" name="object 45"/>
          <p:cNvSpPr/>
          <p:nvPr/>
        </p:nvSpPr>
        <p:spPr>
          <a:xfrm>
            <a:off x="4242143" y="2645431"/>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46" name="object 46"/>
          <p:cNvSpPr txBox="1"/>
          <p:nvPr/>
        </p:nvSpPr>
        <p:spPr>
          <a:xfrm>
            <a:off x="4844809" y="2932461"/>
            <a:ext cx="1822451"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Claudia</a:t>
            </a:r>
            <a:r>
              <a:rPr sz="2351" spc="210">
                <a:solidFill>
                  <a:srgbClr val="FFFFFF"/>
                </a:solidFill>
                <a:latin typeface="Calibri"/>
                <a:cs typeface="Calibri"/>
              </a:rPr>
              <a:t> </a:t>
            </a:r>
            <a:r>
              <a:rPr sz="2351" spc="-11">
                <a:solidFill>
                  <a:srgbClr val="FFFFFF"/>
                </a:solidFill>
                <a:latin typeface="Calibri"/>
                <a:cs typeface="Calibri"/>
              </a:rPr>
              <a:t>Cheah</a:t>
            </a:r>
            <a:endParaRPr sz="2351">
              <a:latin typeface="Calibri"/>
              <a:cs typeface="Calibri"/>
            </a:endParaRPr>
          </a:p>
          <a:p>
            <a:pPr algn="ctr">
              <a:spcBef>
                <a:spcPts val="185"/>
              </a:spcBef>
            </a:pPr>
            <a:r>
              <a:rPr sz="1650" spc="-11">
                <a:solidFill>
                  <a:srgbClr val="FFFFFF"/>
                </a:solidFill>
                <a:latin typeface="Lucida Sans"/>
                <a:cs typeface="Lucida Sans"/>
              </a:rPr>
              <a:t>Malaysia</a:t>
            </a:r>
            <a:endParaRPr sz="1650">
              <a:latin typeface="Lucida Sans"/>
              <a:cs typeface="Lucida Sans"/>
            </a:endParaRPr>
          </a:p>
        </p:txBody>
      </p:sp>
      <p:grpSp>
        <p:nvGrpSpPr>
          <p:cNvPr id="47" name="object 47"/>
          <p:cNvGrpSpPr/>
          <p:nvPr/>
        </p:nvGrpSpPr>
        <p:grpSpPr>
          <a:xfrm>
            <a:off x="4204151" y="2255622"/>
            <a:ext cx="3103245" cy="733425"/>
            <a:chOff x="4204150" y="2255622"/>
            <a:chExt cx="3103245" cy="733425"/>
          </a:xfrm>
        </p:grpSpPr>
        <p:sp>
          <p:nvSpPr>
            <p:cNvPr id="48" name="object 48"/>
            <p:cNvSpPr/>
            <p:nvPr/>
          </p:nvSpPr>
          <p:spPr>
            <a:xfrm>
              <a:off x="4242141" y="229372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49" name="object 49"/>
            <p:cNvSpPr/>
            <p:nvPr/>
          </p:nvSpPr>
          <p:spPr>
            <a:xfrm>
              <a:off x="4242250" y="2293722"/>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8"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50" name="object 50"/>
          <p:cNvSpPr txBox="1"/>
          <p:nvPr/>
        </p:nvSpPr>
        <p:spPr>
          <a:xfrm>
            <a:off x="4322004" y="2321708"/>
            <a:ext cx="2876550" cy="552075"/>
          </a:xfrm>
          <a:prstGeom prst="rect">
            <a:avLst/>
          </a:prstGeom>
        </p:spPr>
        <p:txBody>
          <a:bodyPr vert="horz" wrap="square" lIns="0" tIns="64136" rIns="0" bIns="0" rtlCol="0">
            <a:spAutoFit/>
          </a:bodyPr>
          <a:lstStyle/>
          <a:p>
            <a:pPr marL="297830" marR="298466" indent="904286">
              <a:lnSpc>
                <a:spcPts val="1901"/>
              </a:lnSpc>
              <a:spcBef>
                <a:spcPts val="506"/>
              </a:spcBef>
            </a:pPr>
            <a:r>
              <a:rPr sz="1901" b="1" spc="-20">
                <a:solidFill>
                  <a:srgbClr val="8B42A2"/>
                </a:solidFill>
                <a:latin typeface="Trebuchet MS"/>
                <a:cs typeface="Trebuchet MS"/>
              </a:rPr>
              <a:t>Asia </a:t>
            </a:r>
            <a:r>
              <a:rPr sz="1901" b="1">
                <a:solidFill>
                  <a:srgbClr val="8B42A2"/>
                </a:solidFill>
                <a:latin typeface="Trebuchet MS"/>
                <a:cs typeface="Trebuchet MS"/>
              </a:rPr>
              <a:t>Regional</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51" name="object 51"/>
          <p:cNvSpPr/>
          <p:nvPr/>
        </p:nvSpPr>
        <p:spPr>
          <a:xfrm>
            <a:off x="11018611" y="4442072"/>
            <a:ext cx="3027680" cy="1090931"/>
          </a:xfrm>
          <a:custGeom>
            <a:avLst/>
            <a:gdLst/>
            <a:ahLst/>
            <a:cxnLst/>
            <a:rect l="l" t="t" r="r" b="b"/>
            <a:pathLst>
              <a:path w="3027680"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52" name="object 52"/>
          <p:cNvSpPr txBox="1"/>
          <p:nvPr/>
        </p:nvSpPr>
        <p:spPr>
          <a:xfrm>
            <a:off x="11712500" y="4729104"/>
            <a:ext cx="1639571"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Grainne</a:t>
            </a:r>
            <a:r>
              <a:rPr sz="2351" spc="41">
                <a:solidFill>
                  <a:srgbClr val="FFFFFF"/>
                </a:solidFill>
                <a:latin typeface="Calibri"/>
                <a:cs typeface="Calibri"/>
              </a:rPr>
              <a:t> </a:t>
            </a:r>
            <a:r>
              <a:rPr sz="2351" spc="56">
                <a:solidFill>
                  <a:srgbClr val="FFFFFF"/>
                </a:solidFill>
                <a:latin typeface="Calibri"/>
                <a:cs typeface="Calibri"/>
              </a:rPr>
              <a:t>King</a:t>
            </a:r>
            <a:endParaRPr sz="2351">
              <a:latin typeface="Calibri"/>
              <a:cs typeface="Calibri"/>
            </a:endParaRPr>
          </a:p>
          <a:p>
            <a:pPr algn="ctr">
              <a:spcBef>
                <a:spcPts val="185"/>
              </a:spcBef>
            </a:pPr>
            <a:r>
              <a:rPr sz="1650" spc="-11">
                <a:solidFill>
                  <a:srgbClr val="FFFFFF"/>
                </a:solidFill>
                <a:latin typeface="Lucida Sans"/>
                <a:cs typeface="Lucida Sans"/>
              </a:rPr>
              <a:t>Europe</a:t>
            </a:r>
            <a:endParaRPr sz="1650">
              <a:latin typeface="Lucida Sans"/>
              <a:cs typeface="Lucida Sans"/>
            </a:endParaRPr>
          </a:p>
        </p:txBody>
      </p:sp>
      <p:grpSp>
        <p:nvGrpSpPr>
          <p:cNvPr id="53" name="object 53"/>
          <p:cNvGrpSpPr/>
          <p:nvPr/>
        </p:nvGrpSpPr>
        <p:grpSpPr>
          <a:xfrm>
            <a:off x="10980618" y="4052265"/>
            <a:ext cx="3103245" cy="733425"/>
            <a:chOff x="10980618" y="4052264"/>
            <a:chExt cx="3103245" cy="733425"/>
          </a:xfrm>
        </p:grpSpPr>
        <p:sp>
          <p:nvSpPr>
            <p:cNvPr id="54" name="object 54"/>
            <p:cNvSpPr/>
            <p:nvPr/>
          </p:nvSpPr>
          <p:spPr>
            <a:xfrm>
              <a:off x="11018610" y="4090363"/>
              <a:ext cx="3027680" cy="657860"/>
            </a:xfrm>
            <a:custGeom>
              <a:avLst/>
              <a:gdLst/>
              <a:ahLst/>
              <a:cxnLst/>
              <a:rect l="l" t="t" r="r" b="b"/>
              <a:pathLst>
                <a:path w="3027680" h="657860">
                  <a:moveTo>
                    <a:pt x="2979623"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7"/>
                  </a:lnTo>
                  <a:lnTo>
                    <a:pt x="2979623" y="657290"/>
                  </a:lnTo>
                  <a:close/>
                </a:path>
              </a:pathLst>
            </a:custGeom>
            <a:solidFill>
              <a:srgbClr val="FFFFFF"/>
            </a:solidFill>
          </p:spPr>
          <p:txBody>
            <a:bodyPr wrap="square" lIns="0" tIns="0" rIns="0" bIns="0" rtlCol="0"/>
            <a:lstStyle/>
            <a:p>
              <a:endParaRPr/>
            </a:p>
          </p:txBody>
        </p:sp>
        <p:sp>
          <p:nvSpPr>
            <p:cNvPr id="55" name="object 55"/>
            <p:cNvSpPr/>
            <p:nvPr/>
          </p:nvSpPr>
          <p:spPr>
            <a:xfrm>
              <a:off x="11018718" y="4090364"/>
              <a:ext cx="3027045" cy="657225"/>
            </a:xfrm>
            <a:custGeom>
              <a:avLst/>
              <a:gdLst/>
              <a:ahLst/>
              <a:cxnLst/>
              <a:rect l="l" t="t" r="r" b="b"/>
              <a:pathLst>
                <a:path w="3027044" h="657225">
                  <a:moveTo>
                    <a:pt x="47620" y="0"/>
                  </a:moveTo>
                  <a:lnTo>
                    <a:pt x="2979325" y="0"/>
                  </a:lnTo>
                  <a:lnTo>
                    <a:pt x="2997861" y="3741"/>
                  </a:lnTo>
                  <a:lnTo>
                    <a:pt x="3012998"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56" name="object 56"/>
          <p:cNvSpPr txBox="1"/>
          <p:nvPr/>
        </p:nvSpPr>
        <p:spPr>
          <a:xfrm>
            <a:off x="11359148" y="4118351"/>
            <a:ext cx="2296796" cy="554639"/>
          </a:xfrm>
          <a:prstGeom prst="rect">
            <a:avLst/>
          </a:prstGeom>
        </p:spPr>
        <p:txBody>
          <a:bodyPr vert="horz" wrap="square" lIns="0" tIns="15875" rIns="0" bIns="0" rtlCol="0">
            <a:spAutoFit/>
          </a:bodyPr>
          <a:lstStyle/>
          <a:p>
            <a:pPr marL="48897" algn="ctr">
              <a:lnSpc>
                <a:spcPts val="2090"/>
              </a:lnSpc>
              <a:spcBef>
                <a:spcPts val="125"/>
              </a:spcBef>
            </a:pPr>
            <a:r>
              <a:rPr sz="1901" b="1" spc="-20">
                <a:solidFill>
                  <a:srgbClr val="8B42A2"/>
                </a:solidFill>
                <a:latin typeface="Trebuchet MS"/>
                <a:cs typeface="Trebuchet MS"/>
              </a:rPr>
              <a:t>EMEA</a:t>
            </a:r>
            <a:endParaRPr sz="1901">
              <a:latin typeface="Trebuchet MS"/>
              <a:cs typeface="Trebuchet MS"/>
            </a:endParaRPr>
          </a:p>
          <a:p>
            <a:pPr algn="ctr">
              <a:lnSpc>
                <a:spcPts val="2090"/>
              </a:lnSpc>
            </a:pPr>
            <a:r>
              <a:rPr sz="1901" b="1">
                <a:solidFill>
                  <a:srgbClr val="8B42A2"/>
                </a:solidFill>
                <a:latin typeface="Trebuchet MS"/>
                <a:cs typeface="Trebuchet MS"/>
              </a:rPr>
              <a:t>Regional</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pic>
        <p:nvPicPr>
          <p:cNvPr id="57" name="object 57"/>
          <p:cNvPicPr/>
          <p:nvPr/>
        </p:nvPicPr>
        <p:blipFill>
          <a:blip r:embed="rId2" cstate="print"/>
          <a:stretch>
            <a:fillRect/>
          </a:stretch>
        </p:blipFill>
        <p:spPr>
          <a:xfrm>
            <a:off x="15571103" y="319090"/>
            <a:ext cx="2473760" cy="492980"/>
          </a:xfrm>
          <a:prstGeom prst="rect">
            <a:avLst/>
          </a:prstGeom>
        </p:spPr>
      </p:pic>
      <p:sp>
        <p:nvSpPr>
          <p:cNvPr id="58" name="object 58"/>
          <p:cNvSpPr txBox="1">
            <a:spLocks noGrp="1"/>
          </p:cNvSpPr>
          <p:nvPr>
            <p:ph type="title"/>
          </p:nvPr>
        </p:nvSpPr>
        <p:spPr>
          <a:xfrm>
            <a:off x="838200" y="682939"/>
            <a:ext cx="10515600" cy="689933"/>
          </a:xfrm>
          <a:prstGeom prst="rect">
            <a:avLst/>
          </a:prstGeom>
        </p:spPr>
        <p:txBody>
          <a:bodyPr vert="horz" wrap="square" lIns="0" tIns="12701" rIns="0" bIns="0" rtlCol="0" anchor="ctr">
            <a:spAutoFit/>
          </a:bodyPr>
          <a:lstStyle/>
          <a:p>
            <a:pPr marL="12701">
              <a:spcBef>
                <a:spcPts val="100"/>
              </a:spcBef>
            </a:pPr>
            <a:endParaRPr spc="-3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469572" y="893012"/>
            <a:ext cx="7348856" cy="859339"/>
          </a:xfrm>
          <a:prstGeom prst="rect">
            <a:avLst/>
          </a:prstGeom>
        </p:spPr>
        <p:txBody>
          <a:bodyPr vert="horz" wrap="square" lIns="0" tIns="12701" rIns="0" bIns="0" rtlCol="0">
            <a:spAutoFit/>
          </a:bodyPr>
          <a:lstStyle/>
          <a:p>
            <a:pPr marL="12701">
              <a:spcBef>
                <a:spcPts val="100"/>
              </a:spcBef>
            </a:pPr>
            <a:r>
              <a:rPr sz="5501" b="1">
                <a:solidFill>
                  <a:srgbClr val="8B42A2"/>
                </a:solidFill>
                <a:latin typeface="Trebuchet MS"/>
                <a:cs typeface="Trebuchet MS"/>
              </a:rPr>
              <a:t>Programming</a:t>
            </a:r>
            <a:r>
              <a:rPr sz="5501" b="1" spc="-470">
                <a:solidFill>
                  <a:srgbClr val="8B42A2"/>
                </a:solidFill>
                <a:latin typeface="Trebuchet MS"/>
                <a:cs typeface="Trebuchet MS"/>
              </a:rPr>
              <a:t> </a:t>
            </a:r>
            <a:r>
              <a:rPr sz="5501" b="1" spc="-95">
                <a:solidFill>
                  <a:srgbClr val="8B42A2"/>
                </a:solidFill>
                <a:latin typeface="Trebuchet MS"/>
                <a:cs typeface="Trebuchet MS"/>
              </a:rPr>
              <a:t>Directors</a:t>
            </a:r>
            <a:endParaRPr sz="5501">
              <a:latin typeface="Trebuchet MS"/>
              <a:cs typeface="Trebuchet MS"/>
            </a:endParaRPr>
          </a:p>
        </p:txBody>
      </p:sp>
      <p:sp>
        <p:nvSpPr>
          <p:cNvPr id="3" name="object 3"/>
          <p:cNvSpPr/>
          <p:nvPr/>
        </p:nvSpPr>
        <p:spPr>
          <a:xfrm>
            <a:off x="5936260" y="2645431"/>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 name="object 4"/>
          <p:cNvSpPr txBox="1"/>
          <p:nvPr/>
        </p:nvSpPr>
        <p:spPr>
          <a:xfrm>
            <a:off x="6579871" y="2932461"/>
            <a:ext cx="1739900" cy="685572"/>
          </a:xfrm>
          <a:prstGeom prst="rect">
            <a:avLst/>
          </a:prstGeom>
        </p:spPr>
        <p:txBody>
          <a:bodyPr vert="horz" wrap="square" lIns="0" tIns="43815" rIns="0" bIns="0" rtlCol="0">
            <a:spAutoFit/>
          </a:bodyPr>
          <a:lstStyle/>
          <a:p>
            <a:pPr algn="ctr">
              <a:spcBef>
                <a:spcPts val="345"/>
              </a:spcBef>
            </a:pPr>
            <a:r>
              <a:rPr sz="2351" spc="45">
                <a:solidFill>
                  <a:srgbClr val="FFFFFF"/>
                </a:solidFill>
                <a:latin typeface="Calibri"/>
                <a:cs typeface="Calibri"/>
              </a:rPr>
              <a:t>Aisling</a:t>
            </a:r>
            <a:r>
              <a:rPr sz="2351" spc="-5">
                <a:solidFill>
                  <a:srgbClr val="FFFFFF"/>
                </a:solidFill>
                <a:latin typeface="Calibri"/>
                <a:cs typeface="Calibri"/>
              </a:rPr>
              <a:t> </a:t>
            </a:r>
            <a:r>
              <a:rPr sz="2351" spc="-20">
                <a:solidFill>
                  <a:srgbClr val="FFFFFF"/>
                </a:solidFill>
                <a:latin typeface="Calibri"/>
                <a:cs typeface="Calibri"/>
              </a:rPr>
              <a:t>Dwyer</a:t>
            </a:r>
            <a:endParaRPr sz="2351">
              <a:latin typeface="Calibri"/>
              <a:cs typeface="Calibri"/>
            </a:endParaRPr>
          </a:p>
          <a:p>
            <a:pPr algn="ctr">
              <a:spcBef>
                <a:spcPts val="185"/>
              </a:spcBef>
            </a:pPr>
            <a:r>
              <a:rPr sz="1650" spc="-50">
                <a:solidFill>
                  <a:srgbClr val="FFFFFF"/>
                </a:solidFill>
                <a:latin typeface="Lucida Sans"/>
                <a:cs typeface="Lucida Sans"/>
              </a:rPr>
              <a:t>Hong</a:t>
            </a:r>
            <a:r>
              <a:rPr sz="1650" spc="-65">
                <a:solidFill>
                  <a:srgbClr val="FFFFFF"/>
                </a:solidFill>
                <a:latin typeface="Lucida Sans"/>
                <a:cs typeface="Lucida Sans"/>
              </a:rPr>
              <a:t> </a:t>
            </a:r>
            <a:r>
              <a:rPr sz="1650" spc="-20">
                <a:solidFill>
                  <a:srgbClr val="FFFFFF"/>
                </a:solidFill>
                <a:latin typeface="Lucida Sans"/>
                <a:cs typeface="Lucida Sans"/>
              </a:rPr>
              <a:t>Kong</a:t>
            </a:r>
            <a:endParaRPr sz="1650">
              <a:latin typeface="Lucida Sans"/>
              <a:cs typeface="Lucida Sans"/>
            </a:endParaRPr>
          </a:p>
        </p:txBody>
      </p:sp>
      <p:grpSp>
        <p:nvGrpSpPr>
          <p:cNvPr id="5" name="object 5"/>
          <p:cNvGrpSpPr/>
          <p:nvPr/>
        </p:nvGrpSpPr>
        <p:grpSpPr>
          <a:xfrm>
            <a:off x="5898267" y="2255622"/>
            <a:ext cx="3103245" cy="733425"/>
            <a:chOff x="5898267" y="2255622"/>
            <a:chExt cx="3103245" cy="733425"/>
          </a:xfrm>
        </p:grpSpPr>
        <p:sp>
          <p:nvSpPr>
            <p:cNvPr id="6" name="object 6"/>
            <p:cNvSpPr/>
            <p:nvPr/>
          </p:nvSpPr>
          <p:spPr>
            <a:xfrm>
              <a:off x="5936258" y="2293722"/>
              <a:ext cx="3027680" cy="657860"/>
            </a:xfrm>
            <a:custGeom>
              <a:avLst/>
              <a:gdLst/>
              <a:ahLst/>
              <a:cxnLst/>
              <a:rect l="l" t="t" r="r" b="b"/>
              <a:pathLst>
                <a:path w="3027679" h="657860">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7" name="object 7"/>
            <p:cNvSpPr/>
            <p:nvPr/>
          </p:nvSpPr>
          <p:spPr>
            <a:xfrm>
              <a:off x="5936367" y="2293722"/>
              <a:ext cx="3027045" cy="657225"/>
            </a:xfrm>
            <a:custGeom>
              <a:avLst/>
              <a:gdLst/>
              <a:ahLst/>
              <a:cxnLst/>
              <a:rect l="l" t="t" r="r" b="b"/>
              <a:pathLst>
                <a:path w="3027045" h="657225">
                  <a:moveTo>
                    <a:pt x="47620" y="0"/>
                  </a:moveTo>
                  <a:lnTo>
                    <a:pt x="2979325" y="0"/>
                  </a:lnTo>
                  <a:lnTo>
                    <a:pt x="2997861" y="3741"/>
                  </a:lnTo>
                  <a:lnTo>
                    <a:pt x="3012998"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8" name="object 8"/>
          <p:cNvSpPr txBox="1"/>
          <p:nvPr/>
        </p:nvSpPr>
        <p:spPr>
          <a:xfrm>
            <a:off x="6160546" y="2321709"/>
            <a:ext cx="2578736" cy="552075"/>
          </a:xfrm>
          <a:prstGeom prst="rect">
            <a:avLst/>
          </a:prstGeom>
        </p:spPr>
        <p:txBody>
          <a:bodyPr vert="horz" wrap="square" lIns="0" tIns="64136" rIns="0" bIns="0" rtlCol="0">
            <a:spAutoFit/>
          </a:bodyPr>
          <a:lstStyle/>
          <a:p>
            <a:pPr marL="12701" marR="5081" indent="53978">
              <a:lnSpc>
                <a:spcPts val="1901"/>
              </a:lnSpc>
              <a:spcBef>
                <a:spcPts val="506"/>
              </a:spcBef>
            </a:pPr>
            <a:r>
              <a:rPr sz="1901" b="1" spc="-11">
                <a:solidFill>
                  <a:srgbClr val="8B42A2"/>
                </a:solidFill>
                <a:latin typeface="Trebuchet MS"/>
                <a:cs typeface="Trebuchet MS"/>
              </a:rPr>
              <a:t>International/Flagship </a:t>
            </a: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9" name="object 9"/>
          <p:cNvSpPr/>
          <p:nvPr/>
        </p:nvSpPr>
        <p:spPr>
          <a:xfrm>
            <a:off x="9324493" y="2645431"/>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10" name="object 10"/>
          <p:cNvSpPr txBox="1"/>
          <p:nvPr/>
        </p:nvSpPr>
        <p:spPr>
          <a:xfrm>
            <a:off x="10098999" y="2932461"/>
            <a:ext cx="147828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Kai</a:t>
            </a:r>
            <a:r>
              <a:rPr sz="2351" spc="-11">
                <a:solidFill>
                  <a:srgbClr val="FFFFFF"/>
                </a:solidFill>
                <a:latin typeface="Calibri"/>
                <a:cs typeface="Calibri"/>
              </a:rPr>
              <a:t> </a:t>
            </a:r>
            <a:r>
              <a:rPr sz="2351" spc="71">
                <a:solidFill>
                  <a:srgbClr val="FFFFFF"/>
                </a:solidFill>
                <a:latin typeface="Calibri"/>
                <a:cs typeface="Calibri"/>
              </a:rPr>
              <a:t>Yun</a:t>
            </a:r>
            <a:r>
              <a:rPr sz="2351" spc="-5">
                <a:solidFill>
                  <a:srgbClr val="FFFFFF"/>
                </a:solidFill>
                <a:latin typeface="Calibri"/>
                <a:cs typeface="Calibri"/>
              </a:rPr>
              <a:t> </a:t>
            </a:r>
            <a:r>
              <a:rPr sz="2351" spc="-26">
                <a:solidFill>
                  <a:srgbClr val="FFFFFF"/>
                </a:solidFill>
                <a:latin typeface="Calibri"/>
                <a:cs typeface="Calibri"/>
              </a:rPr>
              <a:t>Tan</a:t>
            </a:r>
            <a:endParaRPr sz="2351">
              <a:latin typeface="Calibri"/>
              <a:cs typeface="Calibri"/>
            </a:endParaRPr>
          </a:p>
          <a:p>
            <a:pPr algn="ctr">
              <a:spcBef>
                <a:spcPts val="185"/>
              </a:spcBef>
            </a:pPr>
            <a:r>
              <a:rPr sz="1650" spc="-11">
                <a:solidFill>
                  <a:srgbClr val="FFFFFF"/>
                </a:solidFill>
                <a:latin typeface="Lucida Sans"/>
                <a:cs typeface="Lucida Sans"/>
              </a:rPr>
              <a:t>Singapore</a:t>
            </a:r>
            <a:endParaRPr sz="1650">
              <a:latin typeface="Lucida Sans"/>
              <a:cs typeface="Lucida Sans"/>
            </a:endParaRPr>
          </a:p>
        </p:txBody>
      </p:sp>
      <p:grpSp>
        <p:nvGrpSpPr>
          <p:cNvPr id="11" name="object 11"/>
          <p:cNvGrpSpPr/>
          <p:nvPr/>
        </p:nvGrpSpPr>
        <p:grpSpPr>
          <a:xfrm>
            <a:off x="9286502" y="2255622"/>
            <a:ext cx="3103245" cy="733425"/>
            <a:chOff x="9286501" y="2255622"/>
            <a:chExt cx="3103245" cy="733425"/>
          </a:xfrm>
        </p:grpSpPr>
        <p:sp>
          <p:nvSpPr>
            <p:cNvPr id="12" name="object 12"/>
            <p:cNvSpPr/>
            <p:nvPr/>
          </p:nvSpPr>
          <p:spPr>
            <a:xfrm>
              <a:off x="9324493" y="2293722"/>
              <a:ext cx="3027680" cy="657860"/>
            </a:xfrm>
            <a:custGeom>
              <a:avLst/>
              <a:gdLst/>
              <a:ahLst/>
              <a:cxnLst/>
              <a:rect l="l" t="t" r="r" b="b"/>
              <a:pathLst>
                <a:path w="3027679" h="657860">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13" name="object 13"/>
            <p:cNvSpPr/>
            <p:nvPr/>
          </p:nvSpPr>
          <p:spPr>
            <a:xfrm>
              <a:off x="9324601" y="2293722"/>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14" name="object 14"/>
          <p:cNvSpPr txBox="1"/>
          <p:nvPr/>
        </p:nvSpPr>
        <p:spPr>
          <a:xfrm>
            <a:off x="9548779" y="2321709"/>
            <a:ext cx="2578736" cy="552075"/>
          </a:xfrm>
          <a:prstGeom prst="rect">
            <a:avLst/>
          </a:prstGeom>
        </p:spPr>
        <p:txBody>
          <a:bodyPr vert="horz" wrap="square" lIns="0" tIns="64136" rIns="0" bIns="0" rtlCol="0">
            <a:spAutoFit/>
          </a:bodyPr>
          <a:lstStyle/>
          <a:p>
            <a:pPr marL="12701" marR="5081" indent="1045263">
              <a:lnSpc>
                <a:spcPts val="1901"/>
              </a:lnSpc>
              <a:spcBef>
                <a:spcPts val="506"/>
              </a:spcBef>
            </a:pPr>
            <a:r>
              <a:rPr sz="1901" b="1" spc="-20">
                <a:solidFill>
                  <a:srgbClr val="8B42A2"/>
                </a:solidFill>
                <a:latin typeface="Trebuchet MS"/>
                <a:cs typeface="Trebuchet MS"/>
              </a:rPr>
              <a:t>Asia </a:t>
            </a: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15" name="object 15"/>
          <p:cNvSpPr/>
          <p:nvPr/>
        </p:nvSpPr>
        <p:spPr>
          <a:xfrm>
            <a:off x="12712726" y="2645431"/>
            <a:ext cx="3027680" cy="1090931"/>
          </a:xfrm>
          <a:custGeom>
            <a:avLst/>
            <a:gdLst/>
            <a:ahLst/>
            <a:cxnLst/>
            <a:rect l="l" t="t" r="r" b="b"/>
            <a:pathLst>
              <a:path w="3027680" h="1090929">
                <a:moveTo>
                  <a:pt x="2979622"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2" y="0"/>
                </a:lnTo>
                <a:lnTo>
                  <a:pt x="2998160" y="3742"/>
                </a:lnTo>
                <a:lnTo>
                  <a:pt x="3013298" y="13949"/>
                </a:lnTo>
                <a:lnTo>
                  <a:pt x="3023505" y="29087"/>
                </a:lnTo>
                <a:lnTo>
                  <a:pt x="3027247" y="47625"/>
                </a:lnTo>
                <a:lnTo>
                  <a:pt x="3027247" y="1042694"/>
                </a:lnTo>
                <a:lnTo>
                  <a:pt x="3023505" y="1061232"/>
                </a:lnTo>
                <a:lnTo>
                  <a:pt x="3013298" y="1076370"/>
                </a:lnTo>
                <a:lnTo>
                  <a:pt x="2998160" y="1086576"/>
                </a:lnTo>
                <a:lnTo>
                  <a:pt x="2979622" y="1090319"/>
                </a:lnTo>
                <a:close/>
              </a:path>
            </a:pathLst>
          </a:custGeom>
          <a:solidFill>
            <a:srgbClr val="8B42A2"/>
          </a:solidFill>
        </p:spPr>
        <p:txBody>
          <a:bodyPr wrap="square" lIns="0" tIns="0" rIns="0" bIns="0" rtlCol="0"/>
          <a:lstStyle/>
          <a:p>
            <a:endParaRPr/>
          </a:p>
        </p:txBody>
      </p:sp>
      <p:sp>
        <p:nvSpPr>
          <p:cNvPr id="16" name="object 16"/>
          <p:cNvSpPr txBox="1"/>
          <p:nvPr/>
        </p:nvSpPr>
        <p:spPr>
          <a:xfrm>
            <a:off x="13321700" y="2932461"/>
            <a:ext cx="1809114"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Sharon</a:t>
            </a:r>
            <a:r>
              <a:rPr sz="2351" spc="131">
                <a:solidFill>
                  <a:srgbClr val="FFFFFF"/>
                </a:solidFill>
                <a:latin typeface="Calibri"/>
                <a:cs typeface="Calibri"/>
              </a:rPr>
              <a:t> </a:t>
            </a:r>
            <a:r>
              <a:rPr sz="2351" spc="86">
                <a:solidFill>
                  <a:srgbClr val="FFFFFF"/>
                </a:solidFill>
                <a:latin typeface="Calibri"/>
                <a:cs typeface="Calibri"/>
              </a:rPr>
              <a:t>Chong</a:t>
            </a:r>
            <a:endParaRPr sz="2351">
              <a:latin typeface="Calibri"/>
              <a:cs typeface="Calibri"/>
            </a:endParaRPr>
          </a:p>
          <a:p>
            <a:pPr algn="ctr">
              <a:spcBef>
                <a:spcPts val="185"/>
              </a:spcBef>
            </a:pPr>
            <a:r>
              <a:rPr sz="1650" spc="-11">
                <a:solidFill>
                  <a:srgbClr val="FFFFFF"/>
                </a:solidFill>
                <a:latin typeface="Lucida Sans"/>
                <a:cs typeface="Lucida Sans"/>
              </a:rPr>
              <a:t>Malaysia</a:t>
            </a:r>
            <a:endParaRPr sz="1650">
              <a:latin typeface="Lucida Sans"/>
              <a:cs typeface="Lucida Sans"/>
            </a:endParaRPr>
          </a:p>
        </p:txBody>
      </p:sp>
      <p:grpSp>
        <p:nvGrpSpPr>
          <p:cNvPr id="17" name="object 17"/>
          <p:cNvGrpSpPr/>
          <p:nvPr/>
        </p:nvGrpSpPr>
        <p:grpSpPr>
          <a:xfrm>
            <a:off x="12674733" y="2255622"/>
            <a:ext cx="3103245" cy="733425"/>
            <a:chOff x="12674733" y="2255622"/>
            <a:chExt cx="3103245" cy="733425"/>
          </a:xfrm>
        </p:grpSpPr>
        <p:sp>
          <p:nvSpPr>
            <p:cNvPr id="18" name="object 18"/>
            <p:cNvSpPr/>
            <p:nvPr/>
          </p:nvSpPr>
          <p:spPr>
            <a:xfrm>
              <a:off x="12712725" y="2293722"/>
              <a:ext cx="3027680" cy="657860"/>
            </a:xfrm>
            <a:custGeom>
              <a:avLst/>
              <a:gdLst/>
              <a:ahLst/>
              <a:cxnLst/>
              <a:rect l="l" t="t" r="r" b="b"/>
              <a:pathLst>
                <a:path w="3027680" h="657860">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9" y="13949"/>
                  </a:lnTo>
                  <a:lnTo>
                    <a:pt x="3023506" y="29087"/>
                  </a:lnTo>
                  <a:lnTo>
                    <a:pt x="3027248" y="47624"/>
                  </a:lnTo>
                  <a:lnTo>
                    <a:pt x="3027248" y="609665"/>
                  </a:lnTo>
                  <a:lnTo>
                    <a:pt x="3023506" y="628203"/>
                  </a:lnTo>
                  <a:lnTo>
                    <a:pt x="3013299"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19" name="object 19"/>
            <p:cNvSpPr/>
            <p:nvPr/>
          </p:nvSpPr>
          <p:spPr>
            <a:xfrm>
              <a:off x="12712833" y="2293722"/>
              <a:ext cx="3027045" cy="657225"/>
            </a:xfrm>
            <a:custGeom>
              <a:avLst/>
              <a:gdLst/>
              <a:ahLst/>
              <a:cxnLst/>
              <a:rect l="l" t="t" r="r" b="b"/>
              <a:pathLst>
                <a:path w="3027044" h="657225">
                  <a:moveTo>
                    <a:pt x="47620" y="0"/>
                  </a:moveTo>
                  <a:lnTo>
                    <a:pt x="2979325" y="0"/>
                  </a:lnTo>
                  <a:lnTo>
                    <a:pt x="2997861" y="3741"/>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20" name="object 20"/>
          <p:cNvSpPr txBox="1"/>
          <p:nvPr/>
        </p:nvSpPr>
        <p:spPr>
          <a:xfrm>
            <a:off x="12791923" y="2321709"/>
            <a:ext cx="2867660" cy="552075"/>
          </a:xfrm>
          <a:prstGeom prst="rect">
            <a:avLst/>
          </a:prstGeom>
        </p:spPr>
        <p:txBody>
          <a:bodyPr vert="horz" wrap="square" lIns="0" tIns="64136" rIns="0" bIns="0" rtlCol="0">
            <a:spAutoFit/>
          </a:bodyPr>
          <a:lstStyle/>
          <a:p>
            <a:pPr marL="157488" marR="147963" indent="1045263">
              <a:lnSpc>
                <a:spcPts val="1901"/>
              </a:lnSpc>
              <a:spcBef>
                <a:spcPts val="506"/>
              </a:spcBef>
            </a:pPr>
            <a:r>
              <a:rPr sz="1901" b="1" spc="-20">
                <a:solidFill>
                  <a:srgbClr val="8B42A2"/>
                </a:solidFill>
                <a:latin typeface="Trebuchet MS"/>
                <a:cs typeface="Trebuchet MS"/>
              </a:rPr>
              <a:t>Asia </a:t>
            </a: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21" name="object 21"/>
          <p:cNvSpPr/>
          <p:nvPr/>
        </p:nvSpPr>
        <p:spPr>
          <a:xfrm>
            <a:off x="2548027" y="4442072"/>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9" y="13949"/>
                </a:lnTo>
                <a:lnTo>
                  <a:pt x="3023505" y="29087"/>
                </a:lnTo>
                <a:lnTo>
                  <a:pt x="3027248" y="47625"/>
                </a:lnTo>
                <a:lnTo>
                  <a:pt x="3027248" y="1042694"/>
                </a:lnTo>
                <a:lnTo>
                  <a:pt x="3023505" y="1061232"/>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22" name="object 22"/>
          <p:cNvSpPr txBox="1"/>
          <p:nvPr/>
        </p:nvSpPr>
        <p:spPr>
          <a:xfrm>
            <a:off x="3137540" y="4729104"/>
            <a:ext cx="1848485" cy="685572"/>
          </a:xfrm>
          <a:prstGeom prst="rect">
            <a:avLst/>
          </a:prstGeom>
        </p:spPr>
        <p:txBody>
          <a:bodyPr vert="horz" wrap="square" lIns="0" tIns="43815" rIns="0" bIns="0" rtlCol="0">
            <a:spAutoFit/>
          </a:bodyPr>
          <a:lstStyle/>
          <a:p>
            <a:pPr algn="ctr">
              <a:spcBef>
                <a:spcPts val="345"/>
              </a:spcBef>
            </a:pPr>
            <a:r>
              <a:rPr sz="2351" spc="56">
                <a:solidFill>
                  <a:srgbClr val="FFFFFF"/>
                </a:solidFill>
                <a:latin typeface="Calibri"/>
                <a:cs typeface="Calibri"/>
              </a:rPr>
              <a:t>Jen</a:t>
            </a:r>
            <a:r>
              <a:rPr sz="2351" spc="-30">
                <a:solidFill>
                  <a:srgbClr val="FFFFFF"/>
                </a:solidFill>
                <a:latin typeface="Calibri"/>
                <a:cs typeface="Calibri"/>
              </a:rPr>
              <a:t> </a:t>
            </a:r>
            <a:r>
              <a:rPr sz="2351" spc="-11">
                <a:solidFill>
                  <a:srgbClr val="FFFFFF"/>
                </a:solidFill>
                <a:latin typeface="Calibri"/>
                <a:cs typeface="Calibri"/>
              </a:rPr>
              <a:t>McConnell</a:t>
            </a:r>
            <a:endParaRPr sz="2351">
              <a:latin typeface="Calibri"/>
              <a:cs typeface="Calibri"/>
            </a:endParaRPr>
          </a:p>
          <a:p>
            <a:pPr algn="ctr">
              <a:spcBef>
                <a:spcPts val="185"/>
              </a:spcBef>
            </a:pPr>
            <a:r>
              <a:rPr sz="1650" spc="-11">
                <a:solidFill>
                  <a:srgbClr val="FFFFFF"/>
                </a:solidFill>
                <a:latin typeface="Lucida Sans"/>
                <a:cs typeface="Lucida Sans"/>
              </a:rPr>
              <a:t>Chicago</a:t>
            </a:r>
            <a:endParaRPr sz="1650">
              <a:latin typeface="Lucida Sans"/>
              <a:cs typeface="Lucida Sans"/>
            </a:endParaRPr>
          </a:p>
        </p:txBody>
      </p:sp>
      <p:grpSp>
        <p:nvGrpSpPr>
          <p:cNvPr id="23" name="object 23"/>
          <p:cNvGrpSpPr/>
          <p:nvPr/>
        </p:nvGrpSpPr>
        <p:grpSpPr>
          <a:xfrm>
            <a:off x="2510034" y="4052265"/>
            <a:ext cx="3103245" cy="733425"/>
            <a:chOff x="2510033" y="4052264"/>
            <a:chExt cx="3103245" cy="733425"/>
          </a:xfrm>
        </p:grpSpPr>
        <p:sp>
          <p:nvSpPr>
            <p:cNvPr id="24" name="object 24"/>
            <p:cNvSpPr/>
            <p:nvPr/>
          </p:nvSpPr>
          <p:spPr>
            <a:xfrm>
              <a:off x="2548024" y="4090363"/>
              <a:ext cx="3027680" cy="657860"/>
            </a:xfrm>
            <a:custGeom>
              <a:avLst/>
              <a:gdLst/>
              <a:ahLst/>
              <a:cxnLst/>
              <a:rect l="l" t="t" r="r" b="b"/>
              <a:pathLst>
                <a:path w="3027679" h="657860">
                  <a:moveTo>
                    <a:pt x="2979623"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7"/>
                  </a:lnTo>
                  <a:lnTo>
                    <a:pt x="2979623" y="657290"/>
                  </a:lnTo>
                  <a:close/>
                </a:path>
              </a:pathLst>
            </a:custGeom>
            <a:solidFill>
              <a:srgbClr val="FFFFFF"/>
            </a:solidFill>
          </p:spPr>
          <p:txBody>
            <a:bodyPr wrap="square" lIns="0" tIns="0" rIns="0" bIns="0" rtlCol="0"/>
            <a:lstStyle/>
            <a:p>
              <a:endParaRPr/>
            </a:p>
          </p:txBody>
        </p:sp>
        <p:sp>
          <p:nvSpPr>
            <p:cNvPr id="25" name="object 25"/>
            <p:cNvSpPr/>
            <p:nvPr/>
          </p:nvSpPr>
          <p:spPr>
            <a:xfrm>
              <a:off x="2548133" y="4090364"/>
              <a:ext cx="3027045" cy="657225"/>
            </a:xfrm>
            <a:custGeom>
              <a:avLst/>
              <a:gdLst/>
              <a:ahLst/>
              <a:cxnLst/>
              <a:rect l="l" t="t" r="r" b="b"/>
              <a:pathLst>
                <a:path w="3027045" h="657225">
                  <a:moveTo>
                    <a:pt x="47620" y="0"/>
                  </a:moveTo>
                  <a:lnTo>
                    <a:pt x="2979325" y="0"/>
                  </a:lnTo>
                  <a:lnTo>
                    <a:pt x="2997861" y="3742"/>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29084" y="653482"/>
                  </a:lnTo>
                  <a:lnTo>
                    <a:pt x="13947" y="643277"/>
                  </a:lnTo>
                  <a:lnTo>
                    <a:pt x="3742" y="628140"/>
                  </a:lnTo>
                  <a:lnTo>
                    <a:pt x="0" y="609604"/>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26" name="object 26"/>
          <p:cNvSpPr txBox="1"/>
          <p:nvPr/>
        </p:nvSpPr>
        <p:spPr>
          <a:xfrm>
            <a:off x="2772311" y="4118351"/>
            <a:ext cx="2578736" cy="554639"/>
          </a:xfrm>
          <a:prstGeom prst="rect">
            <a:avLst/>
          </a:prstGeom>
        </p:spPr>
        <p:txBody>
          <a:bodyPr vert="horz" wrap="square" lIns="0" tIns="15875" rIns="0" bIns="0" rtlCol="0">
            <a:spAutoFit/>
          </a:bodyPr>
          <a:lstStyle/>
          <a:p>
            <a:pPr algn="ctr">
              <a:lnSpc>
                <a:spcPts val="2090"/>
              </a:lnSpc>
              <a:spcBef>
                <a:spcPts val="125"/>
              </a:spcBef>
            </a:pPr>
            <a:r>
              <a:rPr sz="1901" b="1">
                <a:solidFill>
                  <a:srgbClr val="8B42A2"/>
                </a:solidFill>
                <a:latin typeface="Trebuchet MS"/>
                <a:cs typeface="Trebuchet MS"/>
              </a:rPr>
              <a:t>US</a:t>
            </a:r>
            <a:r>
              <a:rPr sz="1901" b="1" spc="-120">
                <a:solidFill>
                  <a:srgbClr val="8B42A2"/>
                </a:solidFill>
                <a:latin typeface="Trebuchet MS"/>
                <a:cs typeface="Trebuchet MS"/>
              </a:rPr>
              <a:t> </a:t>
            </a:r>
            <a:r>
              <a:rPr sz="1901" b="1" spc="-11">
                <a:solidFill>
                  <a:srgbClr val="8B42A2"/>
                </a:solidFill>
                <a:latin typeface="Trebuchet MS"/>
                <a:cs typeface="Trebuchet MS"/>
              </a:rPr>
              <a:t>(IWIRC@ABI)</a:t>
            </a:r>
            <a:endParaRPr sz="1901">
              <a:latin typeface="Trebuchet MS"/>
              <a:cs typeface="Trebuchet MS"/>
            </a:endParaRPr>
          </a:p>
          <a:p>
            <a:pPr algn="ctr">
              <a:lnSpc>
                <a:spcPts val="2090"/>
              </a:lnSpc>
            </a:pP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27" name="object 27"/>
          <p:cNvSpPr/>
          <p:nvPr/>
        </p:nvSpPr>
        <p:spPr>
          <a:xfrm>
            <a:off x="9324493" y="4442072"/>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28" name="object 28"/>
          <p:cNvSpPr txBox="1"/>
          <p:nvPr/>
        </p:nvSpPr>
        <p:spPr>
          <a:xfrm>
            <a:off x="9817059" y="4729104"/>
            <a:ext cx="2042160" cy="685572"/>
          </a:xfrm>
          <a:prstGeom prst="rect">
            <a:avLst/>
          </a:prstGeom>
        </p:spPr>
        <p:txBody>
          <a:bodyPr vert="horz" wrap="square" lIns="0" tIns="43815" rIns="0" bIns="0" rtlCol="0">
            <a:spAutoFit/>
          </a:bodyPr>
          <a:lstStyle/>
          <a:p>
            <a:pPr algn="ctr">
              <a:spcBef>
                <a:spcPts val="345"/>
              </a:spcBef>
            </a:pPr>
            <a:r>
              <a:rPr sz="2351" spc="56">
                <a:solidFill>
                  <a:srgbClr val="FFFFFF"/>
                </a:solidFill>
                <a:latin typeface="Calibri"/>
                <a:cs typeface="Calibri"/>
              </a:rPr>
              <a:t>Amy</a:t>
            </a:r>
            <a:r>
              <a:rPr sz="2351" spc="-26">
                <a:solidFill>
                  <a:srgbClr val="FFFFFF"/>
                </a:solidFill>
                <a:latin typeface="Calibri"/>
                <a:cs typeface="Calibri"/>
              </a:rPr>
              <a:t> </a:t>
            </a:r>
            <a:r>
              <a:rPr sz="2351" spc="-11">
                <a:solidFill>
                  <a:srgbClr val="FFFFFF"/>
                </a:solidFill>
                <a:latin typeface="Calibri"/>
                <a:cs typeface="Calibri"/>
              </a:rPr>
              <a:t>Vulpio</a:t>
            </a:r>
            <a:endParaRPr sz="2351">
              <a:latin typeface="Calibri"/>
              <a:cs typeface="Calibri"/>
            </a:endParaRPr>
          </a:p>
          <a:p>
            <a:pPr algn="ctr">
              <a:spcBef>
                <a:spcPts val="185"/>
              </a:spcBef>
            </a:pPr>
            <a:r>
              <a:rPr sz="1650" spc="-11">
                <a:solidFill>
                  <a:srgbClr val="FFFFFF"/>
                </a:solidFill>
                <a:latin typeface="Lucida Sans"/>
                <a:cs typeface="Lucida Sans"/>
              </a:rPr>
              <a:t>Greater</a:t>
            </a:r>
            <a:r>
              <a:rPr sz="1650" spc="-65">
                <a:solidFill>
                  <a:srgbClr val="FFFFFF"/>
                </a:solidFill>
                <a:latin typeface="Lucida Sans"/>
                <a:cs typeface="Lucida Sans"/>
              </a:rPr>
              <a:t> </a:t>
            </a:r>
            <a:r>
              <a:rPr sz="1650" spc="-11">
                <a:solidFill>
                  <a:srgbClr val="FFFFFF"/>
                </a:solidFill>
                <a:latin typeface="Lucida Sans"/>
                <a:cs typeface="Lucida Sans"/>
              </a:rPr>
              <a:t>Philadelphia</a:t>
            </a:r>
            <a:endParaRPr sz="1650">
              <a:latin typeface="Lucida Sans"/>
              <a:cs typeface="Lucida Sans"/>
            </a:endParaRPr>
          </a:p>
        </p:txBody>
      </p:sp>
      <p:grpSp>
        <p:nvGrpSpPr>
          <p:cNvPr id="29" name="object 29"/>
          <p:cNvGrpSpPr/>
          <p:nvPr/>
        </p:nvGrpSpPr>
        <p:grpSpPr>
          <a:xfrm>
            <a:off x="9286502" y="4052265"/>
            <a:ext cx="3103245" cy="733425"/>
            <a:chOff x="9286501" y="4052264"/>
            <a:chExt cx="3103245" cy="733425"/>
          </a:xfrm>
        </p:grpSpPr>
        <p:sp>
          <p:nvSpPr>
            <p:cNvPr id="30" name="object 30"/>
            <p:cNvSpPr/>
            <p:nvPr/>
          </p:nvSpPr>
          <p:spPr>
            <a:xfrm>
              <a:off x="9324493" y="4090363"/>
              <a:ext cx="3027680" cy="657860"/>
            </a:xfrm>
            <a:custGeom>
              <a:avLst/>
              <a:gdLst/>
              <a:ahLst/>
              <a:cxnLst/>
              <a:rect l="l" t="t" r="r" b="b"/>
              <a:pathLst>
                <a:path w="3027679" h="657860">
                  <a:moveTo>
                    <a:pt x="2979622"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7"/>
                  </a:lnTo>
                  <a:lnTo>
                    <a:pt x="2979622" y="657290"/>
                  </a:lnTo>
                  <a:close/>
                </a:path>
              </a:pathLst>
            </a:custGeom>
            <a:solidFill>
              <a:srgbClr val="FFFFFF"/>
            </a:solidFill>
          </p:spPr>
          <p:txBody>
            <a:bodyPr wrap="square" lIns="0" tIns="0" rIns="0" bIns="0" rtlCol="0"/>
            <a:lstStyle/>
            <a:p>
              <a:endParaRPr/>
            </a:p>
          </p:txBody>
        </p:sp>
        <p:sp>
          <p:nvSpPr>
            <p:cNvPr id="31" name="object 31"/>
            <p:cNvSpPr/>
            <p:nvPr/>
          </p:nvSpPr>
          <p:spPr>
            <a:xfrm>
              <a:off x="9324601" y="4090364"/>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32" name="object 32"/>
          <p:cNvSpPr txBox="1"/>
          <p:nvPr/>
        </p:nvSpPr>
        <p:spPr>
          <a:xfrm>
            <a:off x="9548779" y="4118351"/>
            <a:ext cx="2578736" cy="554639"/>
          </a:xfrm>
          <a:prstGeom prst="rect">
            <a:avLst/>
          </a:prstGeom>
        </p:spPr>
        <p:txBody>
          <a:bodyPr vert="horz" wrap="square" lIns="0" tIns="15875" rIns="0" bIns="0" rtlCol="0">
            <a:spAutoFit/>
          </a:bodyPr>
          <a:lstStyle/>
          <a:p>
            <a:pPr algn="ctr">
              <a:lnSpc>
                <a:spcPts val="2090"/>
              </a:lnSpc>
              <a:spcBef>
                <a:spcPts val="125"/>
              </a:spcBef>
            </a:pPr>
            <a:r>
              <a:rPr sz="1901" b="1">
                <a:solidFill>
                  <a:srgbClr val="8B42A2"/>
                </a:solidFill>
                <a:latin typeface="Trebuchet MS"/>
                <a:cs typeface="Trebuchet MS"/>
              </a:rPr>
              <a:t>US</a:t>
            </a:r>
            <a:r>
              <a:rPr sz="1901" b="1" spc="-120">
                <a:solidFill>
                  <a:srgbClr val="8B42A2"/>
                </a:solidFill>
                <a:latin typeface="Trebuchet MS"/>
                <a:cs typeface="Trebuchet MS"/>
              </a:rPr>
              <a:t> </a:t>
            </a:r>
            <a:r>
              <a:rPr sz="1901" b="1" spc="-11">
                <a:solidFill>
                  <a:srgbClr val="8B42A2"/>
                </a:solidFill>
                <a:latin typeface="Trebuchet MS"/>
                <a:cs typeface="Trebuchet MS"/>
              </a:rPr>
              <a:t>(IWIRC@NCBJ)</a:t>
            </a:r>
            <a:endParaRPr sz="1901">
              <a:latin typeface="Trebuchet MS"/>
              <a:cs typeface="Trebuchet MS"/>
            </a:endParaRPr>
          </a:p>
          <a:p>
            <a:pPr algn="ctr">
              <a:lnSpc>
                <a:spcPts val="2090"/>
              </a:lnSpc>
            </a:pP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33" name="object 33"/>
          <p:cNvSpPr/>
          <p:nvPr/>
        </p:nvSpPr>
        <p:spPr>
          <a:xfrm>
            <a:off x="12712726" y="4442072"/>
            <a:ext cx="3027680" cy="1090931"/>
          </a:xfrm>
          <a:custGeom>
            <a:avLst/>
            <a:gdLst/>
            <a:ahLst/>
            <a:cxnLst/>
            <a:rect l="l" t="t" r="r" b="b"/>
            <a:pathLst>
              <a:path w="3027680" h="1090929">
                <a:moveTo>
                  <a:pt x="2979622"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2" y="0"/>
                </a:lnTo>
                <a:lnTo>
                  <a:pt x="2998160" y="3742"/>
                </a:lnTo>
                <a:lnTo>
                  <a:pt x="3013298" y="13949"/>
                </a:lnTo>
                <a:lnTo>
                  <a:pt x="3023505" y="29087"/>
                </a:lnTo>
                <a:lnTo>
                  <a:pt x="3027247" y="47625"/>
                </a:lnTo>
                <a:lnTo>
                  <a:pt x="3027247" y="1042694"/>
                </a:lnTo>
                <a:lnTo>
                  <a:pt x="3023505" y="1061232"/>
                </a:lnTo>
                <a:lnTo>
                  <a:pt x="3013298" y="1076370"/>
                </a:lnTo>
                <a:lnTo>
                  <a:pt x="2998160" y="1086576"/>
                </a:lnTo>
                <a:lnTo>
                  <a:pt x="2979622" y="1090319"/>
                </a:lnTo>
                <a:close/>
              </a:path>
            </a:pathLst>
          </a:custGeom>
          <a:solidFill>
            <a:srgbClr val="8B42A2"/>
          </a:solidFill>
        </p:spPr>
        <p:txBody>
          <a:bodyPr wrap="square" lIns="0" tIns="0" rIns="0" bIns="0" rtlCol="0"/>
          <a:lstStyle/>
          <a:p>
            <a:endParaRPr/>
          </a:p>
        </p:txBody>
      </p:sp>
      <p:sp>
        <p:nvSpPr>
          <p:cNvPr id="34" name="object 34"/>
          <p:cNvSpPr txBox="1"/>
          <p:nvPr/>
        </p:nvSpPr>
        <p:spPr>
          <a:xfrm>
            <a:off x="13346238" y="4729104"/>
            <a:ext cx="1760220" cy="685572"/>
          </a:xfrm>
          <a:prstGeom prst="rect">
            <a:avLst/>
          </a:prstGeom>
        </p:spPr>
        <p:txBody>
          <a:bodyPr vert="horz" wrap="square" lIns="0" tIns="43815" rIns="0" bIns="0" rtlCol="0">
            <a:spAutoFit/>
          </a:bodyPr>
          <a:lstStyle/>
          <a:p>
            <a:pPr marL="14604">
              <a:spcBef>
                <a:spcPts val="345"/>
              </a:spcBef>
            </a:pPr>
            <a:r>
              <a:rPr sz="2351">
                <a:solidFill>
                  <a:srgbClr val="FFFFFF"/>
                </a:solidFill>
                <a:latin typeface="Calibri"/>
                <a:cs typeface="Calibri"/>
              </a:rPr>
              <a:t>Megan</a:t>
            </a:r>
            <a:r>
              <a:rPr sz="2351" spc="95">
                <a:solidFill>
                  <a:srgbClr val="FFFFFF"/>
                </a:solidFill>
                <a:latin typeface="Calibri"/>
                <a:cs typeface="Calibri"/>
              </a:rPr>
              <a:t> </a:t>
            </a:r>
            <a:r>
              <a:rPr sz="2351" spc="-11">
                <a:solidFill>
                  <a:srgbClr val="FFFFFF"/>
                </a:solidFill>
                <a:latin typeface="Calibri"/>
                <a:cs typeface="Calibri"/>
              </a:rPr>
              <a:t>Clontz</a:t>
            </a:r>
            <a:endParaRPr sz="2351">
              <a:latin typeface="Calibri"/>
              <a:cs typeface="Calibri"/>
            </a:endParaRPr>
          </a:p>
          <a:p>
            <a:pPr marL="12701">
              <a:spcBef>
                <a:spcPts val="185"/>
              </a:spcBef>
            </a:pPr>
            <a:r>
              <a:rPr sz="1650" spc="-56">
                <a:solidFill>
                  <a:srgbClr val="FFFFFF"/>
                </a:solidFill>
                <a:latin typeface="Lucida Sans"/>
                <a:cs typeface="Lucida Sans"/>
              </a:rPr>
              <a:t>Dallas/Fort</a:t>
            </a:r>
            <a:r>
              <a:rPr sz="1650" spc="-26">
                <a:solidFill>
                  <a:srgbClr val="FFFFFF"/>
                </a:solidFill>
                <a:latin typeface="Lucida Sans"/>
                <a:cs typeface="Lucida Sans"/>
              </a:rPr>
              <a:t> </a:t>
            </a:r>
            <a:r>
              <a:rPr sz="1650" spc="-20">
                <a:solidFill>
                  <a:srgbClr val="FFFFFF"/>
                </a:solidFill>
                <a:latin typeface="Lucida Sans"/>
                <a:cs typeface="Lucida Sans"/>
              </a:rPr>
              <a:t>Worth</a:t>
            </a:r>
            <a:endParaRPr sz="1650">
              <a:latin typeface="Lucida Sans"/>
              <a:cs typeface="Lucida Sans"/>
            </a:endParaRPr>
          </a:p>
        </p:txBody>
      </p:sp>
      <p:grpSp>
        <p:nvGrpSpPr>
          <p:cNvPr id="35" name="object 35"/>
          <p:cNvGrpSpPr/>
          <p:nvPr/>
        </p:nvGrpSpPr>
        <p:grpSpPr>
          <a:xfrm>
            <a:off x="12674733" y="4052265"/>
            <a:ext cx="3103245" cy="733425"/>
            <a:chOff x="12674733" y="4052264"/>
            <a:chExt cx="3103245" cy="733425"/>
          </a:xfrm>
        </p:grpSpPr>
        <p:sp>
          <p:nvSpPr>
            <p:cNvPr id="36" name="object 36"/>
            <p:cNvSpPr/>
            <p:nvPr/>
          </p:nvSpPr>
          <p:spPr>
            <a:xfrm>
              <a:off x="12712725" y="4090363"/>
              <a:ext cx="3027680" cy="657860"/>
            </a:xfrm>
            <a:custGeom>
              <a:avLst/>
              <a:gdLst/>
              <a:ahLst/>
              <a:cxnLst/>
              <a:rect l="l" t="t" r="r" b="b"/>
              <a:pathLst>
                <a:path w="3027680" h="657860">
                  <a:moveTo>
                    <a:pt x="2979622"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9" y="13949"/>
                  </a:lnTo>
                  <a:lnTo>
                    <a:pt x="3023506" y="29087"/>
                  </a:lnTo>
                  <a:lnTo>
                    <a:pt x="3027248" y="47624"/>
                  </a:lnTo>
                  <a:lnTo>
                    <a:pt x="3027248" y="609665"/>
                  </a:lnTo>
                  <a:lnTo>
                    <a:pt x="3023506" y="628203"/>
                  </a:lnTo>
                  <a:lnTo>
                    <a:pt x="3013299" y="643341"/>
                  </a:lnTo>
                  <a:lnTo>
                    <a:pt x="2998160" y="653547"/>
                  </a:lnTo>
                  <a:lnTo>
                    <a:pt x="2979622" y="657290"/>
                  </a:lnTo>
                  <a:close/>
                </a:path>
              </a:pathLst>
            </a:custGeom>
            <a:solidFill>
              <a:srgbClr val="FFFFFF"/>
            </a:solidFill>
          </p:spPr>
          <p:txBody>
            <a:bodyPr wrap="square" lIns="0" tIns="0" rIns="0" bIns="0" rtlCol="0"/>
            <a:lstStyle/>
            <a:p>
              <a:endParaRPr/>
            </a:p>
          </p:txBody>
        </p:sp>
        <p:sp>
          <p:nvSpPr>
            <p:cNvPr id="37" name="object 37"/>
            <p:cNvSpPr/>
            <p:nvPr/>
          </p:nvSpPr>
          <p:spPr>
            <a:xfrm>
              <a:off x="12712833" y="4090364"/>
              <a:ext cx="3027045" cy="657225"/>
            </a:xfrm>
            <a:custGeom>
              <a:avLst/>
              <a:gdLst/>
              <a:ahLst/>
              <a:cxnLst/>
              <a:rect l="l" t="t" r="r" b="b"/>
              <a:pathLst>
                <a:path w="3027044" h="657225">
                  <a:moveTo>
                    <a:pt x="47620" y="0"/>
                  </a:moveTo>
                  <a:lnTo>
                    <a:pt x="2979325" y="0"/>
                  </a:lnTo>
                  <a:lnTo>
                    <a:pt x="2997861" y="3741"/>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38" name="object 38"/>
          <p:cNvSpPr txBox="1"/>
          <p:nvPr/>
        </p:nvSpPr>
        <p:spPr>
          <a:xfrm>
            <a:off x="12937012" y="4118351"/>
            <a:ext cx="2578736" cy="554639"/>
          </a:xfrm>
          <a:prstGeom prst="rect">
            <a:avLst/>
          </a:prstGeom>
        </p:spPr>
        <p:txBody>
          <a:bodyPr vert="horz" wrap="square" lIns="0" tIns="15875" rIns="0" bIns="0" rtlCol="0">
            <a:spAutoFit/>
          </a:bodyPr>
          <a:lstStyle/>
          <a:p>
            <a:pPr algn="ctr">
              <a:lnSpc>
                <a:spcPts val="2090"/>
              </a:lnSpc>
              <a:spcBef>
                <a:spcPts val="125"/>
              </a:spcBef>
            </a:pPr>
            <a:r>
              <a:rPr sz="1901" b="1">
                <a:solidFill>
                  <a:srgbClr val="8B42A2"/>
                </a:solidFill>
                <a:latin typeface="Trebuchet MS"/>
                <a:cs typeface="Trebuchet MS"/>
              </a:rPr>
              <a:t>US</a:t>
            </a:r>
            <a:r>
              <a:rPr sz="1901" b="1" spc="-120">
                <a:solidFill>
                  <a:srgbClr val="8B42A2"/>
                </a:solidFill>
                <a:latin typeface="Trebuchet MS"/>
                <a:cs typeface="Trebuchet MS"/>
              </a:rPr>
              <a:t> </a:t>
            </a:r>
            <a:r>
              <a:rPr sz="1901" b="1" spc="-11">
                <a:solidFill>
                  <a:srgbClr val="8B42A2"/>
                </a:solidFill>
                <a:latin typeface="Trebuchet MS"/>
                <a:cs typeface="Trebuchet MS"/>
              </a:rPr>
              <a:t>(IWIRC@NCBJ)</a:t>
            </a:r>
            <a:endParaRPr sz="1901">
              <a:latin typeface="Trebuchet MS"/>
              <a:cs typeface="Trebuchet MS"/>
            </a:endParaRPr>
          </a:p>
          <a:p>
            <a:pPr algn="ctr">
              <a:lnSpc>
                <a:spcPts val="2090"/>
              </a:lnSpc>
            </a:pP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39" name="object 39"/>
          <p:cNvSpPr/>
          <p:nvPr/>
        </p:nvSpPr>
        <p:spPr>
          <a:xfrm>
            <a:off x="2548027" y="6238714"/>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4"/>
                </a:lnTo>
                <a:lnTo>
                  <a:pt x="3742" y="29087"/>
                </a:lnTo>
                <a:lnTo>
                  <a:pt x="13949" y="13948"/>
                </a:lnTo>
                <a:lnTo>
                  <a:pt x="29087" y="3742"/>
                </a:lnTo>
                <a:lnTo>
                  <a:pt x="47625" y="0"/>
                </a:lnTo>
                <a:lnTo>
                  <a:pt x="2979623" y="0"/>
                </a:lnTo>
                <a:lnTo>
                  <a:pt x="2998160" y="3742"/>
                </a:lnTo>
                <a:lnTo>
                  <a:pt x="3013299" y="13948"/>
                </a:lnTo>
                <a:lnTo>
                  <a:pt x="3023505" y="29087"/>
                </a:lnTo>
                <a:lnTo>
                  <a:pt x="3027248" y="47624"/>
                </a:lnTo>
                <a:lnTo>
                  <a:pt x="3027248" y="1042694"/>
                </a:lnTo>
                <a:lnTo>
                  <a:pt x="3023505" y="1061232"/>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0" name="object 40"/>
          <p:cNvSpPr txBox="1"/>
          <p:nvPr/>
        </p:nvSpPr>
        <p:spPr>
          <a:xfrm>
            <a:off x="3151753" y="6525746"/>
            <a:ext cx="181991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Jennifer</a:t>
            </a:r>
            <a:r>
              <a:rPr sz="2351" spc="90">
                <a:solidFill>
                  <a:srgbClr val="FFFFFF"/>
                </a:solidFill>
                <a:latin typeface="Calibri"/>
                <a:cs typeface="Calibri"/>
              </a:rPr>
              <a:t> </a:t>
            </a:r>
            <a:r>
              <a:rPr sz="2351" spc="41">
                <a:solidFill>
                  <a:srgbClr val="FFFFFF"/>
                </a:solidFill>
                <a:latin typeface="Calibri"/>
                <a:cs typeface="Calibri"/>
              </a:rPr>
              <a:t>Lyday</a:t>
            </a:r>
            <a:endParaRPr sz="2351">
              <a:latin typeface="Calibri"/>
              <a:cs typeface="Calibri"/>
            </a:endParaRPr>
          </a:p>
          <a:p>
            <a:pPr algn="ctr">
              <a:spcBef>
                <a:spcPts val="185"/>
              </a:spcBef>
            </a:pPr>
            <a:r>
              <a:rPr sz="1650" spc="-11">
                <a:solidFill>
                  <a:srgbClr val="FFFFFF"/>
                </a:solidFill>
                <a:latin typeface="Lucida Sans"/>
                <a:cs typeface="Lucida Sans"/>
              </a:rPr>
              <a:t>Carolinas</a:t>
            </a:r>
            <a:endParaRPr sz="1650">
              <a:latin typeface="Lucida Sans"/>
              <a:cs typeface="Lucida Sans"/>
            </a:endParaRPr>
          </a:p>
        </p:txBody>
      </p:sp>
      <p:grpSp>
        <p:nvGrpSpPr>
          <p:cNvPr id="41" name="object 41"/>
          <p:cNvGrpSpPr/>
          <p:nvPr/>
        </p:nvGrpSpPr>
        <p:grpSpPr>
          <a:xfrm>
            <a:off x="2510034" y="5848907"/>
            <a:ext cx="3103245" cy="733425"/>
            <a:chOff x="2510033" y="5848906"/>
            <a:chExt cx="3103245" cy="733425"/>
          </a:xfrm>
        </p:grpSpPr>
        <p:sp>
          <p:nvSpPr>
            <p:cNvPr id="42" name="object 42"/>
            <p:cNvSpPr/>
            <p:nvPr/>
          </p:nvSpPr>
          <p:spPr>
            <a:xfrm>
              <a:off x="2548024" y="5887005"/>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43" name="object 43"/>
            <p:cNvSpPr/>
            <p:nvPr/>
          </p:nvSpPr>
          <p:spPr>
            <a:xfrm>
              <a:off x="2548133" y="5887006"/>
              <a:ext cx="3027045" cy="657225"/>
            </a:xfrm>
            <a:custGeom>
              <a:avLst/>
              <a:gdLst/>
              <a:ahLst/>
              <a:cxnLst/>
              <a:rect l="l" t="t" r="r" b="b"/>
              <a:pathLst>
                <a:path w="3027045" h="657225">
                  <a:moveTo>
                    <a:pt x="47620" y="0"/>
                  </a:moveTo>
                  <a:lnTo>
                    <a:pt x="2979325" y="0"/>
                  </a:lnTo>
                  <a:lnTo>
                    <a:pt x="2997861" y="3742"/>
                  </a:lnTo>
                  <a:lnTo>
                    <a:pt x="3012997" y="13947"/>
                  </a:lnTo>
                  <a:lnTo>
                    <a:pt x="3023203" y="29084"/>
                  </a:lnTo>
                  <a:lnTo>
                    <a:pt x="3026945" y="47620"/>
                  </a:lnTo>
                  <a:lnTo>
                    <a:pt x="3026945" y="609604"/>
                  </a:lnTo>
                  <a:lnTo>
                    <a:pt x="3023203" y="628140"/>
                  </a:lnTo>
                  <a:lnTo>
                    <a:pt x="3012998" y="643277"/>
                  </a:lnTo>
                  <a:lnTo>
                    <a:pt x="2997861" y="653483"/>
                  </a:lnTo>
                  <a:lnTo>
                    <a:pt x="2979325" y="657225"/>
                  </a:lnTo>
                  <a:lnTo>
                    <a:pt x="47620" y="657225"/>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44" name="object 44"/>
          <p:cNvSpPr txBox="1"/>
          <p:nvPr/>
        </p:nvSpPr>
        <p:spPr>
          <a:xfrm>
            <a:off x="2895464" y="5914992"/>
            <a:ext cx="2332355" cy="552075"/>
          </a:xfrm>
          <a:prstGeom prst="rect">
            <a:avLst/>
          </a:prstGeom>
        </p:spPr>
        <p:txBody>
          <a:bodyPr vert="horz" wrap="square" lIns="0" tIns="64136" rIns="0" bIns="0" rtlCol="0">
            <a:spAutoFit/>
          </a:bodyPr>
          <a:lstStyle/>
          <a:p>
            <a:pPr marL="537237" marR="5081" indent="-525171">
              <a:lnSpc>
                <a:spcPts val="1901"/>
              </a:lnSpc>
              <a:spcBef>
                <a:spcPts val="506"/>
              </a:spcBef>
            </a:pPr>
            <a:r>
              <a:rPr sz="1901" b="1" spc="-35">
                <a:solidFill>
                  <a:srgbClr val="8B42A2"/>
                </a:solidFill>
                <a:latin typeface="Trebuchet MS"/>
                <a:cs typeface="Trebuchet MS"/>
              </a:rPr>
              <a:t>Virtual</a:t>
            </a:r>
            <a:r>
              <a:rPr sz="1901" b="1" spc="-131">
                <a:solidFill>
                  <a:srgbClr val="8B42A2"/>
                </a:solidFill>
                <a:latin typeface="Trebuchet MS"/>
                <a:cs typeface="Trebuchet MS"/>
              </a:rPr>
              <a:t> </a:t>
            </a:r>
            <a:r>
              <a:rPr sz="1901" b="1" spc="-11">
                <a:solidFill>
                  <a:srgbClr val="8B42A2"/>
                </a:solidFill>
                <a:latin typeface="Trebuchet MS"/>
                <a:cs typeface="Trebuchet MS"/>
              </a:rPr>
              <a:t>Programming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45" name="object 45"/>
          <p:cNvSpPr/>
          <p:nvPr/>
        </p:nvSpPr>
        <p:spPr>
          <a:xfrm>
            <a:off x="5936260" y="6238714"/>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4"/>
                </a:lnTo>
                <a:lnTo>
                  <a:pt x="3742" y="29087"/>
                </a:lnTo>
                <a:lnTo>
                  <a:pt x="13949" y="13948"/>
                </a:lnTo>
                <a:lnTo>
                  <a:pt x="29087" y="3742"/>
                </a:lnTo>
                <a:lnTo>
                  <a:pt x="47625" y="0"/>
                </a:lnTo>
                <a:lnTo>
                  <a:pt x="2979623" y="0"/>
                </a:lnTo>
                <a:lnTo>
                  <a:pt x="2998160" y="3742"/>
                </a:lnTo>
                <a:lnTo>
                  <a:pt x="3013298" y="13948"/>
                </a:lnTo>
                <a:lnTo>
                  <a:pt x="3023505" y="29087"/>
                </a:lnTo>
                <a:lnTo>
                  <a:pt x="3027248" y="47624"/>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6" name="object 46"/>
          <p:cNvSpPr txBox="1"/>
          <p:nvPr/>
        </p:nvSpPr>
        <p:spPr>
          <a:xfrm>
            <a:off x="6666314" y="6525746"/>
            <a:ext cx="1567181" cy="685572"/>
          </a:xfrm>
          <a:prstGeom prst="rect">
            <a:avLst/>
          </a:prstGeom>
        </p:spPr>
        <p:txBody>
          <a:bodyPr vert="horz" wrap="square" lIns="0" tIns="43815" rIns="0" bIns="0" rtlCol="0">
            <a:spAutoFit/>
          </a:bodyPr>
          <a:lstStyle/>
          <a:p>
            <a:pPr marL="41912">
              <a:spcBef>
                <a:spcPts val="345"/>
              </a:spcBef>
            </a:pPr>
            <a:r>
              <a:rPr sz="2351">
                <a:solidFill>
                  <a:srgbClr val="FFFFFF"/>
                </a:solidFill>
                <a:latin typeface="Calibri"/>
                <a:cs typeface="Calibri"/>
              </a:rPr>
              <a:t>Alexia</a:t>
            </a:r>
            <a:r>
              <a:rPr sz="2351" spc="105">
                <a:solidFill>
                  <a:srgbClr val="FFFFFF"/>
                </a:solidFill>
                <a:latin typeface="Calibri"/>
                <a:cs typeface="Calibri"/>
              </a:rPr>
              <a:t> </a:t>
            </a:r>
            <a:r>
              <a:rPr sz="2351" spc="35">
                <a:solidFill>
                  <a:srgbClr val="FFFFFF"/>
                </a:solidFill>
                <a:latin typeface="Calibri"/>
                <a:cs typeface="Calibri"/>
              </a:rPr>
              <a:t>Adda</a:t>
            </a:r>
            <a:endParaRPr sz="2351">
              <a:latin typeface="Calibri"/>
              <a:cs typeface="Calibri"/>
            </a:endParaRPr>
          </a:p>
          <a:p>
            <a:pPr marL="12701">
              <a:spcBef>
                <a:spcPts val="185"/>
              </a:spcBef>
            </a:pPr>
            <a:r>
              <a:rPr sz="1650" spc="-26">
                <a:solidFill>
                  <a:srgbClr val="FFFFFF"/>
                </a:solidFill>
                <a:latin typeface="Lucida Sans"/>
                <a:cs typeface="Lucida Sans"/>
              </a:rPr>
              <a:t>Cayman</a:t>
            </a:r>
            <a:r>
              <a:rPr sz="1650" spc="-90">
                <a:solidFill>
                  <a:srgbClr val="FFFFFF"/>
                </a:solidFill>
                <a:latin typeface="Lucida Sans"/>
                <a:cs typeface="Lucida Sans"/>
              </a:rPr>
              <a:t> </a:t>
            </a:r>
            <a:r>
              <a:rPr sz="1650" spc="-20">
                <a:solidFill>
                  <a:srgbClr val="FFFFFF"/>
                </a:solidFill>
                <a:latin typeface="Lucida Sans"/>
                <a:cs typeface="Lucida Sans"/>
              </a:rPr>
              <a:t>Islands</a:t>
            </a:r>
            <a:endParaRPr sz="1650">
              <a:latin typeface="Lucida Sans"/>
              <a:cs typeface="Lucida Sans"/>
            </a:endParaRPr>
          </a:p>
        </p:txBody>
      </p:sp>
      <p:grpSp>
        <p:nvGrpSpPr>
          <p:cNvPr id="47" name="object 47"/>
          <p:cNvGrpSpPr/>
          <p:nvPr/>
        </p:nvGrpSpPr>
        <p:grpSpPr>
          <a:xfrm>
            <a:off x="5898267" y="5848907"/>
            <a:ext cx="3103245" cy="733425"/>
            <a:chOff x="5898267" y="5848906"/>
            <a:chExt cx="3103245" cy="733425"/>
          </a:xfrm>
        </p:grpSpPr>
        <p:sp>
          <p:nvSpPr>
            <p:cNvPr id="48" name="object 48"/>
            <p:cNvSpPr/>
            <p:nvPr/>
          </p:nvSpPr>
          <p:spPr>
            <a:xfrm>
              <a:off x="5936258" y="5887005"/>
              <a:ext cx="3027680" cy="657860"/>
            </a:xfrm>
            <a:custGeom>
              <a:avLst/>
              <a:gdLst/>
              <a:ahLst/>
              <a:cxnLst/>
              <a:rect l="l" t="t" r="r" b="b"/>
              <a:pathLst>
                <a:path w="3027679" h="657859">
                  <a:moveTo>
                    <a:pt x="2979622"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8"/>
                  </a:lnTo>
                  <a:lnTo>
                    <a:pt x="2979622" y="657290"/>
                  </a:lnTo>
                  <a:close/>
                </a:path>
              </a:pathLst>
            </a:custGeom>
            <a:solidFill>
              <a:srgbClr val="FFFFFF"/>
            </a:solidFill>
          </p:spPr>
          <p:txBody>
            <a:bodyPr wrap="square" lIns="0" tIns="0" rIns="0" bIns="0" rtlCol="0"/>
            <a:lstStyle/>
            <a:p>
              <a:endParaRPr/>
            </a:p>
          </p:txBody>
        </p:sp>
        <p:sp>
          <p:nvSpPr>
            <p:cNvPr id="49" name="object 49"/>
            <p:cNvSpPr/>
            <p:nvPr/>
          </p:nvSpPr>
          <p:spPr>
            <a:xfrm>
              <a:off x="5936367" y="5887006"/>
              <a:ext cx="3027045" cy="657225"/>
            </a:xfrm>
            <a:custGeom>
              <a:avLst/>
              <a:gdLst/>
              <a:ahLst/>
              <a:cxnLst/>
              <a:rect l="l" t="t" r="r" b="b"/>
              <a:pathLst>
                <a:path w="3027045" h="657225">
                  <a:moveTo>
                    <a:pt x="47620" y="0"/>
                  </a:moveTo>
                  <a:lnTo>
                    <a:pt x="2979325" y="0"/>
                  </a:lnTo>
                  <a:lnTo>
                    <a:pt x="2997861" y="3741"/>
                  </a:lnTo>
                  <a:lnTo>
                    <a:pt x="3012997" y="13947"/>
                  </a:lnTo>
                  <a:lnTo>
                    <a:pt x="3023203" y="29084"/>
                  </a:lnTo>
                  <a:lnTo>
                    <a:pt x="3026945" y="47620"/>
                  </a:lnTo>
                  <a:lnTo>
                    <a:pt x="3026945" y="609604"/>
                  </a:lnTo>
                  <a:lnTo>
                    <a:pt x="3023203" y="628140"/>
                  </a:lnTo>
                  <a:lnTo>
                    <a:pt x="3012998" y="643277"/>
                  </a:lnTo>
                  <a:lnTo>
                    <a:pt x="2997861" y="653483"/>
                  </a:lnTo>
                  <a:lnTo>
                    <a:pt x="2979325" y="657225"/>
                  </a:lnTo>
                  <a:lnTo>
                    <a:pt x="47620" y="657225"/>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50" name="object 50"/>
          <p:cNvSpPr txBox="1"/>
          <p:nvPr/>
        </p:nvSpPr>
        <p:spPr>
          <a:xfrm>
            <a:off x="6283567" y="5914992"/>
            <a:ext cx="2332991" cy="552075"/>
          </a:xfrm>
          <a:prstGeom prst="rect">
            <a:avLst/>
          </a:prstGeom>
        </p:spPr>
        <p:txBody>
          <a:bodyPr vert="horz" wrap="square" lIns="0" tIns="64136" rIns="0" bIns="0" rtlCol="0">
            <a:spAutoFit/>
          </a:bodyPr>
          <a:lstStyle/>
          <a:p>
            <a:pPr marL="537237" marR="5081" indent="-525171">
              <a:lnSpc>
                <a:spcPts val="1901"/>
              </a:lnSpc>
              <a:spcBef>
                <a:spcPts val="506"/>
              </a:spcBef>
            </a:pPr>
            <a:r>
              <a:rPr sz="1901" b="1" spc="-35">
                <a:solidFill>
                  <a:srgbClr val="8B42A2"/>
                </a:solidFill>
                <a:latin typeface="Trebuchet MS"/>
                <a:cs typeface="Trebuchet MS"/>
              </a:rPr>
              <a:t>Virtual</a:t>
            </a:r>
            <a:r>
              <a:rPr sz="1901" b="1" spc="-131">
                <a:solidFill>
                  <a:srgbClr val="8B42A2"/>
                </a:solidFill>
                <a:latin typeface="Trebuchet MS"/>
                <a:cs typeface="Trebuchet MS"/>
              </a:rPr>
              <a:t> </a:t>
            </a:r>
            <a:r>
              <a:rPr sz="1901" b="1" spc="-11">
                <a:solidFill>
                  <a:srgbClr val="8B42A2"/>
                </a:solidFill>
                <a:latin typeface="Trebuchet MS"/>
                <a:cs typeface="Trebuchet MS"/>
              </a:rPr>
              <a:t>Programming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sp>
        <p:nvSpPr>
          <p:cNvPr id="51" name="object 51"/>
          <p:cNvSpPr/>
          <p:nvPr/>
        </p:nvSpPr>
        <p:spPr>
          <a:xfrm>
            <a:off x="2548027" y="2645431"/>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9" y="13949"/>
                </a:lnTo>
                <a:lnTo>
                  <a:pt x="3023505" y="29087"/>
                </a:lnTo>
                <a:lnTo>
                  <a:pt x="3027248" y="47625"/>
                </a:lnTo>
                <a:lnTo>
                  <a:pt x="3027248" y="1042694"/>
                </a:lnTo>
                <a:lnTo>
                  <a:pt x="3023505" y="1061232"/>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52" name="object 52"/>
          <p:cNvSpPr txBox="1"/>
          <p:nvPr/>
        </p:nvSpPr>
        <p:spPr>
          <a:xfrm>
            <a:off x="3120992" y="2932461"/>
            <a:ext cx="1881506"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Kizzy</a:t>
            </a:r>
            <a:r>
              <a:rPr sz="2351" spc="195">
                <a:solidFill>
                  <a:srgbClr val="FFFFFF"/>
                </a:solidFill>
                <a:latin typeface="Calibri"/>
                <a:cs typeface="Calibri"/>
              </a:rPr>
              <a:t> </a:t>
            </a:r>
            <a:r>
              <a:rPr sz="2351" spc="-11">
                <a:solidFill>
                  <a:srgbClr val="FFFFFF"/>
                </a:solidFill>
                <a:latin typeface="Calibri"/>
                <a:cs typeface="Calibri"/>
              </a:rPr>
              <a:t>Jarashow</a:t>
            </a:r>
            <a:endParaRPr sz="2351">
              <a:latin typeface="Calibri"/>
              <a:cs typeface="Calibri"/>
            </a:endParaRPr>
          </a:p>
          <a:p>
            <a:pPr algn="ctr">
              <a:spcBef>
                <a:spcPts val="185"/>
              </a:spcBef>
            </a:pPr>
            <a:r>
              <a:rPr sz="1650">
                <a:solidFill>
                  <a:srgbClr val="FFFFFF"/>
                </a:solidFill>
                <a:latin typeface="Lucida Sans"/>
                <a:cs typeface="Lucida Sans"/>
              </a:rPr>
              <a:t>New</a:t>
            </a:r>
            <a:r>
              <a:rPr sz="1650" spc="-71">
                <a:solidFill>
                  <a:srgbClr val="FFFFFF"/>
                </a:solidFill>
                <a:latin typeface="Lucida Sans"/>
                <a:cs typeface="Lucida Sans"/>
              </a:rPr>
              <a:t> </a:t>
            </a:r>
            <a:r>
              <a:rPr sz="1650" spc="-20">
                <a:solidFill>
                  <a:srgbClr val="FFFFFF"/>
                </a:solidFill>
                <a:latin typeface="Lucida Sans"/>
                <a:cs typeface="Lucida Sans"/>
              </a:rPr>
              <a:t>York</a:t>
            </a:r>
            <a:endParaRPr sz="1650">
              <a:latin typeface="Lucida Sans"/>
              <a:cs typeface="Lucida Sans"/>
            </a:endParaRPr>
          </a:p>
        </p:txBody>
      </p:sp>
      <p:grpSp>
        <p:nvGrpSpPr>
          <p:cNvPr id="53" name="object 53"/>
          <p:cNvGrpSpPr/>
          <p:nvPr/>
        </p:nvGrpSpPr>
        <p:grpSpPr>
          <a:xfrm>
            <a:off x="2510034" y="2255622"/>
            <a:ext cx="3103245" cy="733425"/>
            <a:chOff x="2510033" y="2255622"/>
            <a:chExt cx="3103245" cy="733425"/>
          </a:xfrm>
        </p:grpSpPr>
        <p:sp>
          <p:nvSpPr>
            <p:cNvPr id="54" name="object 54"/>
            <p:cNvSpPr/>
            <p:nvPr/>
          </p:nvSpPr>
          <p:spPr>
            <a:xfrm>
              <a:off x="2548024" y="229372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55" name="object 55"/>
            <p:cNvSpPr/>
            <p:nvPr/>
          </p:nvSpPr>
          <p:spPr>
            <a:xfrm>
              <a:off x="2548133" y="2293722"/>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5" y="47620"/>
                  </a:lnTo>
                  <a:lnTo>
                    <a:pt x="3026945" y="609604"/>
                  </a:lnTo>
                  <a:lnTo>
                    <a:pt x="3023203" y="628140"/>
                  </a:lnTo>
                  <a:lnTo>
                    <a:pt x="3012998"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56" name="object 56"/>
          <p:cNvSpPr txBox="1"/>
          <p:nvPr/>
        </p:nvSpPr>
        <p:spPr>
          <a:xfrm>
            <a:off x="2627889" y="2321709"/>
            <a:ext cx="2874645" cy="552075"/>
          </a:xfrm>
          <a:prstGeom prst="rect">
            <a:avLst/>
          </a:prstGeom>
        </p:spPr>
        <p:txBody>
          <a:bodyPr vert="horz" wrap="square" lIns="0" tIns="64136" rIns="0" bIns="0" rtlCol="0">
            <a:spAutoFit/>
          </a:bodyPr>
          <a:lstStyle/>
          <a:p>
            <a:pPr marL="156854" marR="156218" indent="53978">
              <a:lnSpc>
                <a:spcPts val="1901"/>
              </a:lnSpc>
              <a:spcBef>
                <a:spcPts val="506"/>
              </a:spcBef>
            </a:pPr>
            <a:r>
              <a:rPr sz="1901" b="1" spc="-11">
                <a:solidFill>
                  <a:srgbClr val="8B42A2"/>
                </a:solidFill>
                <a:latin typeface="Trebuchet MS"/>
                <a:cs typeface="Trebuchet MS"/>
              </a:rPr>
              <a:t>International/Flagship </a:t>
            </a:r>
            <a:r>
              <a:rPr sz="1901" b="1" spc="-50">
                <a:solidFill>
                  <a:srgbClr val="8B42A2"/>
                </a:solidFill>
                <a:latin typeface="Trebuchet MS"/>
                <a:cs typeface="Trebuchet MS"/>
              </a:rPr>
              <a:t>Conference</a:t>
            </a:r>
            <a:r>
              <a:rPr sz="1901" b="1" spc="-16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p:txBody>
      </p:sp>
      <p:sp>
        <p:nvSpPr>
          <p:cNvPr id="57" name="object 57"/>
          <p:cNvSpPr/>
          <p:nvPr/>
        </p:nvSpPr>
        <p:spPr>
          <a:xfrm>
            <a:off x="5936260" y="4442072"/>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8" y="13949"/>
                </a:lnTo>
                <a:lnTo>
                  <a:pt x="3023505" y="29087"/>
                </a:lnTo>
                <a:lnTo>
                  <a:pt x="3027248" y="47625"/>
                </a:lnTo>
                <a:lnTo>
                  <a:pt x="3027248" y="1042694"/>
                </a:lnTo>
                <a:lnTo>
                  <a:pt x="3023505" y="1061232"/>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58" name="object 58"/>
          <p:cNvSpPr txBox="1"/>
          <p:nvPr/>
        </p:nvSpPr>
        <p:spPr>
          <a:xfrm>
            <a:off x="6429669" y="4729104"/>
            <a:ext cx="2040255"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Brittany</a:t>
            </a:r>
            <a:r>
              <a:rPr sz="2351" spc="-45">
                <a:solidFill>
                  <a:srgbClr val="FFFFFF"/>
                </a:solidFill>
                <a:latin typeface="Calibri"/>
                <a:cs typeface="Calibri"/>
              </a:rPr>
              <a:t> </a:t>
            </a:r>
            <a:r>
              <a:rPr sz="2351" spc="-11">
                <a:solidFill>
                  <a:srgbClr val="FFFFFF"/>
                </a:solidFill>
                <a:latin typeface="Calibri"/>
                <a:cs typeface="Calibri"/>
              </a:rPr>
              <a:t>Michael</a:t>
            </a:r>
            <a:endParaRPr sz="2351">
              <a:latin typeface="Calibri"/>
              <a:cs typeface="Calibri"/>
            </a:endParaRPr>
          </a:p>
          <a:p>
            <a:pPr algn="ctr">
              <a:spcBef>
                <a:spcPts val="185"/>
              </a:spcBef>
            </a:pPr>
            <a:r>
              <a:rPr sz="1650" spc="-11">
                <a:solidFill>
                  <a:srgbClr val="FFFFFF"/>
                </a:solidFill>
                <a:latin typeface="Lucida Sans"/>
                <a:cs typeface="Lucida Sans"/>
              </a:rPr>
              <a:t>Minnesota</a:t>
            </a:r>
            <a:endParaRPr sz="1650">
              <a:latin typeface="Lucida Sans"/>
              <a:cs typeface="Lucida Sans"/>
            </a:endParaRPr>
          </a:p>
        </p:txBody>
      </p:sp>
      <p:grpSp>
        <p:nvGrpSpPr>
          <p:cNvPr id="59" name="object 59"/>
          <p:cNvGrpSpPr/>
          <p:nvPr/>
        </p:nvGrpSpPr>
        <p:grpSpPr>
          <a:xfrm>
            <a:off x="5898267" y="4052265"/>
            <a:ext cx="3103245" cy="733425"/>
            <a:chOff x="5898267" y="4052264"/>
            <a:chExt cx="3103245" cy="733425"/>
          </a:xfrm>
        </p:grpSpPr>
        <p:sp>
          <p:nvSpPr>
            <p:cNvPr id="60" name="object 60"/>
            <p:cNvSpPr/>
            <p:nvPr/>
          </p:nvSpPr>
          <p:spPr>
            <a:xfrm>
              <a:off x="5936258" y="4090363"/>
              <a:ext cx="3027680" cy="657860"/>
            </a:xfrm>
            <a:custGeom>
              <a:avLst/>
              <a:gdLst/>
              <a:ahLst/>
              <a:cxnLst/>
              <a:rect l="l" t="t" r="r" b="b"/>
              <a:pathLst>
                <a:path w="3027679" h="657860">
                  <a:moveTo>
                    <a:pt x="2979622"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2" y="0"/>
                  </a:lnTo>
                  <a:lnTo>
                    <a:pt x="2998160" y="3742"/>
                  </a:lnTo>
                  <a:lnTo>
                    <a:pt x="3013298" y="13949"/>
                  </a:lnTo>
                  <a:lnTo>
                    <a:pt x="3023505" y="29087"/>
                  </a:lnTo>
                  <a:lnTo>
                    <a:pt x="3027247" y="47624"/>
                  </a:lnTo>
                  <a:lnTo>
                    <a:pt x="3027247" y="609665"/>
                  </a:lnTo>
                  <a:lnTo>
                    <a:pt x="3023505" y="628203"/>
                  </a:lnTo>
                  <a:lnTo>
                    <a:pt x="3013298" y="643341"/>
                  </a:lnTo>
                  <a:lnTo>
                    <a:pt x="2998160" y="653547"/>
                  </a:lnTo>
                  <a:lnTo>
                    <a:pt x="2979622" y="657290"/>
                  </a:lnTo>
                  <a:close/>
                </a:path>
              </a:pathLst>
            </a:custGeom>
            <a:solidFill>
              <a:srgbClr val="FFFFFF"/>
            </a:solidFill>
          </p:spPr>
          <p:txBody>
            <a:bodyPr wrap="square" lIns="0" tIns="0" rIns="0" bIns="0" rtlCol="0"/>
            <a:lstStyle/>
            <a:p>
              <a:endParaRPr/>
            </a:p>
          </p:txBody>
        </p:sp>
        <p:sp>
          <p:nvSpPr>
            <p:cNvPr id="61" name="object 61"/>
            <p:cNvSpPr/>
            <p:nvPr/>
          </p:nvSpPr>
          <p:spPr>
            <a:xfrm>
              <a:off x="5936367" y="4090364"/>
              <a:ext cx="3027045" cy="657225"/>
            </a:xfrm>
            <a:custGeom>
              <a:avLst/>
              <a:gdLst/>
              <a:ahLst/>
              <a:cxnLst/>
              <a:rect l="l" t="t" r="r" b="b"/>
              <a:pathLst>
                <a:path w="3027045" h="657225">
                  <a:moveTo>
                    <a:pt x="47620" y="0"/>
                  </a:moveTo>
                  <a:lnTo>
                    <a:pt x="2979325" y="0"/>
                  </a:lnTo>
                  <a:lnTo>
                    <a:pt x="2997861" y="3741"/>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62" name="object 62"/>
          <p:cNvSpPr txBox="1"/>
          <p:nvPr/>
        </p:nvSpPr>
        <p:spPr>
          <a:xfrm>
            <a:off x="6160546" y="4118351"/>
            <a:ext cx="2578736" cy="554639"/>
          </a:xfrm>
          <a:prstGeom prst="rect">
            <a:avLst/>
          </a:prstGeom>
        </p:spPr>
        <p:txBody>
          <a:bodyPr vert="horz" wrap="square" lIns="0" tIns="15875" rIns="0" bIns="0" rtlCol="0">
            <a:spAutoFit/>
          </a:bodyPr>
          <a:lstStyle/>
          <a:p>
            <a:pPr algn="ctr">
              <a:lnSpc>
                <a:spcPts val="2090"/>
              </a:lnSpc>
              <a:spcBef>
                <a:spcPts val="125"/>
              </a:spcBef>
            </a:pPr>
            <a:r>
              <a:rPr sz="1901" b="1">
                <a:solidFill>
                  <a:srgbClr val="8B42A2"/>
                </a:solidFill>
                <a:latin typeface="Trebuchet MS"/>
                <a:cs typeface="Trebuchet MS"/>
              </a:rPr>
              <a:t>US</a:t>
            </a:r>
            <a:r>
              <a:rPr sz="1901" b="1" spc="-120">
                <a:solidFill>
                  <a:srgbClr val="8B42A2"/>
                </a:solidFill>
                <a:latin typeface="Trebuchet MS"/>
                <a:cs typeface="Trebuchet MS"/>
              </a:rPr>
              <a:t> </a:t>
            </a:r>
            <a:r>
              <a:rPr sz="1901" b="1" spc="-11">
                <a:solidFill>
                  <a:srgbClr val="8B42A2"/>
                </a:solidFill>
                <a:latin typeface="Trebuchet MS"/>
                <a:cs typeface="Trebuchet MS"/>
              </a:rPr>
              <a:t>(IWIRC@ABI)</a:t>
            </a:r>
            <a:endParaRPr sz="1901">
              <a:latin typeface="Trebuchet MS"/>
              <a:cs typeface="Trebuchet MS"/>
            </a:endParaRPr>
          </a:p>
          <a:p>
            <a:pPr algn="ctr">
              <a:lnSpc>
                <a:spcPts val="2090"/>
              </a:lnSpc>
            </a:pPr>
            <a:r>
              <a:rPr sz="1901" b="1" spc="-56">
                <a:solidFill>
                  <a:srgbClr val="8B42A2"/>
                </a:solidFill>
                <a:latin typeface="Trebuchet MS"/>
                <a:cs typeface="Trebuchet MS"/>
              </a:rPr>
              <a:t>Conference</a:t>
            </a:r>
            <a:r>
              <a:rPr sz="1901" b="1" spc="-110">
                <a:solidFill>
                  <a:srgbClr val="8B42A2"/>
                </a:solidFill>
                <a:latin typeface="Trebuchet MS"/>
                <a:cs typeface="Trebuchet MS"/>
              </a:rPr>
              <a:t>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pic>
        <p:nvPicPr>
          <p:cNvPr id="63" name="object 63"/>
          <p:cNvPicPr/>
          <p:nvPr/>
        </p:nvPicPr>
        <p:blipFill>
          <a:blip r:embed="rId2" cstate="print"/>
          <a:stretch>
            <a:fillRect/>
          </a:stretch>
        </p:blipFill>
        <p:spPr>
          <a:xfrm>
            <a:off x="15571103" y="319090"/>
            <a:ext cx="2473760" cy="4929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54411" y="942037"/>
            <a:ext cx="7778750" cy="859339"/>
          </a:xfrm>
          <a:prstGeom prst="rect">
            <a:avLst/>
          </a:prstGeom>
        </p:spPr>
        <p:txBody>
          <a:bodyPr vert="horz" wrap="square" lIns="0" tIns="12701" rIns="0" bIns="0" rtlCol="0">
            <a:spAutoFit/>
          </a:bodyPr>
          <a:lstStyle/>
          <a:p>
            <a:pPr marL="12701">
              <a:spcBef>
                <a:spcPts val="100"/>
              </a:spcBef>
            </a:pPr>
            <a:r>
              <a:rPr sz="5501" b="1">
                <a:solidFill>
                  <a:srgbClr val="8B42A2"/>
                </a:solidFill>
                <a:latin typeface="Trebuchet MS"/>
                <a:cs typeface="Trebuchet MS"/>
              </a:rPr>
              <a:t>Management</a:t>
            </a:r>
            <a:r>
              <a:rPr sz="5501" b="1" spc="-491">
                <a:solidFill>
                  <a:srgbClr val="8B42A2"/>
                </a:solidFill>
                <a:latin typeface="Trebuchet MS"/>
                <a:cs typeface="Trebuchet MS"/>
              </a:rPr>
              <a:t> </a:t>
            </a:r>
            <a:r>
              <a:rPr sz="5501" b="1" spc="-90">
                <a:solidFill>
                  <a:srgbClr val="8B42A2"/>
                </a:solidFill>
                <a:latin typeface="Trebuchet MS"/>
                <a:cs typeface="Trebuchet MS"/>
              </a:rPr>
              <a:t>Committee</a:t>
            </a:r>
            <a:endParaRPr sz="5501">
              <a:latin typeface="Trebuchet MS"/>
              <a:cs typeface="Trebuchet MS"/>
            </a:endParaRPr>
          </a:p>
        </p:txBody>
      </p:sp>
      <p:grpSp>
        <p:nvGrpSpPr>
          <p:cNvPr id="3" name="object 3"/>
          <p:cNvGrpSpPr/>
          <p:nvPr/>
        </p:nvGrpSpPr>
        <p:grpSpPr>
          <a:xfrm>
            <a:off x="4205201" y="2255622"/>
            <a:ext cx="3100706" cy="1480185"/>
            <a:chOff x="4205200" y="2255622"/>
            <a:chExt cx="3100705" cy="1480185"/>
          </a:xfrm>
        </p:grpSpPr>
        <p:sp>
          <p:nvSpPr>
            <p:cNvPr id="4" name="object 4"/>
            <p:cNvSpPr/>
            <p:nvPr/>
          </p:nvSpPr>
          <p:spPr>
            <a:xfrm>
              <a:off x="4243059" y="2645430"/>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5" name="object 5"/>
            <p:cNvSpPr/>
            <p:nvPr/>
          </p:nvSpPr>
          <p:spPr>
            <a:xfrm>
              <a:off x="4243060" y="229372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6" name="object 6"/>
            <p:cNvSpPr/>
            <p:nvPr/>
          </p:nvSpPr>
          <p:spPr>
            <a:xfrm>
              <a:off x="4243300" y="2293722"/>
              <a:ext cx="3024505" cy="657225"/>
            </a:xfrm>
            <a:custGeom>
              <a:avLst/>
              <a:gdLst/>
              <a:ahLst/>
              <a:cxnLst/>
              <a:rect l="l" t="t" r="r" b="b"/>
              <a:pathLst>
                <a:path w="3024504" h="657225">
                  <a:moveTo>
                    <a:pt x="3024158" y="621894"/>
                  </a:moveTo>
                  <a:lnTo>
                    <a:pt x="2997570" y="653419"/>
                  </a:lnTo>
                  <a:lnTo>
                    <a:pt x="47615" y="657161"/>
                  </a:lnTo>
                  <a:lnTo>
                    <a:pt x="29081" y="653419"/>
                  </a:lnTo>
                  <a:lnTo>
                    <a:pt x="13946" y="643214"/>
                  </a:lnTo>
                  <a:lnTo>
                    <a:pt x="3741" y="628079"/>
                  </a:lnTo>
                  <a:lnTo>
                    <a:pt x="0" y="609545"/>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7" name="object 7"/>
          <p:cNvSpPr txBox="1"/>
          <p:nvPr/>
        </p:nvSpPr>
        <p:spPr>
          <a:xfrm>
            <a:off x="4814543" y="2321709"/>
            <a:ext cx="188468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a:solidFill>
                  <a:srgbClr val="8B42A2"/>
                </a:solidFill>
                <a:latin typeface="Trebuchet MS"/>
                <a:cs typeface="Trebuchet MS"/>
              </a:rPr>
              <a:t>Member</a:t>
            </a:r>
            <a:r>
              <a:rPr sz="1901" b="1" spc="-180">
                <a:solidFill>
                  <a:srgbClr val="8B42A2"/>
                </a:solidFill>
                <a:latin typeface="Trebuchet MS"/>
                <a:cs typeface="Trebuchet MS"/>
              </a:rPr>
              <a:t> </a:t>
            </a:r>
            <a:r>
              <a:rPr sz="1901" b="1" spc="-41">
                <a:solidFill>
                  <a:srgbClr val="8B42A2"/>
                </a:solidFill>
                <a:latin typeface="Trebuchet MS"/>
                <a:cs typeface="Trebuchet MS"/>
              </a:rPr>
              <a:t>Services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Kara</a:t>
            </a:r>
            <a:r>
              <a:rPr sz="2351" spc="-60">
                <a:solidFill>
                  <a:srgbClr val="FFFFFF"/>
                </a:solidFill>
                <a:latin typeface="Calibri"/>
                <a:cs typeface="Calibri"/>
              </a:rPr>
              <a:t> </a:t>
            </a:r>
            <a:r>
              <a:rPr sz="2351" spc="-11">
                <a:solidFill>
                  <a:srgbClr val="FFFFFF"/>
                </a:solidFill>
                <a:latin typeface="Calibri"/>
                <a:cs typeface="Calibri"/>
              </a:rPr>
              <a:t>Harmon</a:t>
            </a:r>
            <a:endParaRPr sz="2351">
              <a:latin typeface="Calibri"/>
              <a:cs typeface="Calibri"/>
            </a:endParaRPr>
          </a:p>
          <a:p>
            <a:pPr algn="ctr">
              <a:spcBef>
                <a:spcPts val="185"/>
              </a:spcBef>
            </a:pPr>
            <a:r>
              <a:rPr sz="1650" spc="-11">
                <a:solidFill>
                  <a:srgbClr val="FFFFFF"/>
                </a:solidFill>
                <a:latin typeface="Lucida Sans"/>
                <a:cs typeface="Lucida Sans"/>
              </a:rPr>
              <a:t>Chicago</a:t>
            </a:r>
            <a:endParaRPr sz="1650">
              <a:latin typeface="Lucida Sans"/>
              <a:cs typeface="Lucida Sans"/>
            </a:endParaRPr>
          </a:p>
        </p:txBody>
      </p:sp>
      <p:grpSp>
        <p:nvGrpSpPr>
          <p:cNvPr id="8" name="object 8"/>
          <p:cNvGrpSpPr/>
          <p:nvPr/>
        </p:nvGrpSpPr>
        <p:grpSpPr>
          <a:xfrm>
            <a:off x="7593434" y="2255622"/>
            <a:ext cx="3100706" cy="1480185"/>
            <a:chOff x="7593433" y="2255622"/>
            <a:chExt cx="3100705" cy="1480185"/>
          </a:xfrm>
        </p:grpSpPr>
        <p:sp>
          <p:nvSpPr>
            <p:cNvPr id="9" name="object 9"/>
            <p:cNvSpPr/>
            <p:nvPr/>
          </p:nvSpPr>
          <p:spPr>
            <a:xfrm>
              <a:off x="7631293" y="2645430"/>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10" name="object 10"/>
            <p:cNvSpPr/>
            <p:nvPr/>
          </p:nvSpPr>
          <p:spPr>
            <a:xfrm>
              <a:off x="7631293" y="229372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11" name="object 11"/>
            <p:cNvSpPr/>
            <p:nvPr/>
          </p:nvSpPr>
          <p:spPr>
            <a:xfrm>
              <a:off x="7631533" y="2293722"/>
              <a:ext cx="3024505" cy="657225"/>
            </a:xfrm>
            <a:custGeom>
              <a:avLst/>
              <a:gdLst/>
              <a:ahLst/>
              <a:cxnLst/>
              <a:rect l="l" t="t" r="r" b="b"/>
              <a:pathLst>
                <a:path w="3024504" h="657225">
                  <a:moveTo>
                    <a:pt x="3024158" y="621894"/>
                  </a:moveTo>
                  <a:lnTo>
                    <a:pt x="2997570" y="653419"/>
                  </a:lnTo>
                  <a:lnTo>
                    <a:pt x="47615" y="657161"/>
                  </a:lnTo>
                  <a:lnTo>
                    <a:pt x="29081" y="653419"/>
                  </a:lnTo>
                  <a:lnTo>
                    <a:pt x="13946" y="643214"/>
                  </a:lnTo>
                  <a:lnTo>
                    <a:pt x="3741" y="628079"/>
                  </a:lnTo>
                  <a:lnTo>
                    <a:pt x="0" y="609545"/>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12" name="object 12"/>
          <p:cNvSpPr txBox="1"/>
          <p:nvPr/>
        </p:nvSpPr>
        <p:spPr>
          <a:xfrm>
            <a:off x="8202776" y="2321709"/>
            <a:ext cx="188468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a:solidFill>
                  <a:srgbClr val="8B42A2"/>
                </a:solidFill>
                <a:latin typeface="Trebuchet MS"/>
                <a:cs typeface="Trebuchet MS"/>
              </a:rPr>
              <a:t>Member</a:t>
            </a:r>
            <a:r>
              <a:rPr sz="1901" b="1" spc="-180">
                <a:solidFill>
                  <a:srgbClr val="8B42A2"/>
                </a:solidFill>
                <a:latin typeface="Trebuchet MS"/>
                <a:cs typeface="Trebuchet MS"/>
              </a:rPr>
              <a:t> </a:t>
            </a:r>
            <a:r>
              <a:rPr sz="1901" b="1" spc="-41">
                <a:solidFill>
                  <a:srgbClr val="8B42A2"/>
                </a:solidFill>
                <a:latin typeface="Trebuchet MS"/>
                <a:cs typeface="Trebuchet MS"/>
              </a:rPr>
              <a:t>Services </a:t>
            </a:r>
            <a:r>
              <a:rPr sz="1901" b="1" spc="-56">
                <a:solidFill>
                  <a:srgbClr val="8B42A2"/>
                </a:solidFill>
                <a:latin typeface="Trebuchet MS"/>
                <a:cs typeface="Trebuchet MS"/>
              </a:rPr>
              <a:t>Vice</a:t>
            </a:r>
            <a:r>
              <a:rPr sz="1901" b="1" spc="-155">
                <a:solidFill>
                  <a:srgbClr val="8B42A2"/>
                </a:solidFill>
                <a:latin typeface="Trebuchet MS"/>
                <a:cs typeface="Trebuchet MS"/>
              </a:rPr>
              <a:t> </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Adine</a:t>
            </a:r>
            <a:r>
              <a:rPr sz="2351" spc="170">
                <a:solidFill>
                  <a:srgbClr val="FFFFFF"/>
                </a:solidFill>
                <a:latin typeface="Calibri"/>
                <a:cs typeface="Calibri"/>
              </a:rPr>
              <a:t> </a:t>
            </a:r>
            <a:r>
              <a:rPr sz="2351" spc="-20">
                <a:solidFill>
                  <a:srgbClr val="FFFFFF"/>
                </a:solidFill>
                <a:latin typeface="Calibri"/>
                <a:cs typeface="Calibri"/>
              </a:rPr>
              <a:t>Momoh</a:t>
            </a:r>
            <a:endParaRPr sz="2351">
              <a:latin typeface="Calibri"/>
              <a:cs typeface="Calibri"/>
            </a:endParaRPr>
          </a:p>
          <a:p>
            <a:pPr algn="ctr">
              <a:spcBef>
                <a:spcPts val="185"/>
              </a:spcBef>
            </a:pPr>
            <a:r>
              <a:rPr sz="1650" spc="-11">
                <a:solidFill>
                  <a:srgbClr val="FFFFFF"/>
                </a:solidFill>
                <a:latin typeface="Lucida Sans"/>
                <a:cs typeface="Lucida Sans"/>
              </a:rPr>
              <a:t>Minnesota</a:t>
            </a:r>
            <a:endParaRPr sz="1650">
              <a:latin typeface="Lucida Sans"/>
              <a:cs typeface="Lucida Sans"/>
            </a:endParaRPr>
          </a:p>
        </p:txBody>
      </p:sp>
      <p:sp>
        <p:nvSpPr>
          <p:cNvPr id="13" name="object 13"/>
          <p:cNvSpPr/>
          <p:nvPr/>
        </p:nvSpPr>
        <p:spPr>
          <a:xfrm>
            <a:off x="11019529" y="2645431"/>
            <a:ext cx="3027680" cy="1090931"/>
          </a:xfrm>
          <a:custGeom>
            <a:avLst/>
            <a:gdLst/>
            <a:ahLst/>
            <a:cxnLst/>
            <a:rect l="l" t="t" r="r" b="b"/>
            <a:pathLst>
              <a:path w="3027680"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1" y="3742"/>
                </a:lnTo>
                <a:lnTo>
                  <a:pt x="3013299" y="13949"/>
                </a:lnTo>
                <a:lnTo>
                  <a:pt x="3023505" y="29087"/>
                </a:lnTo>
                <a:lnTo>
                  <a:pt x="3027248" y="47625"/>
                </a:lnTo>
                <a:lnTo>
                  <a:pt x="3027248" y="1042694"/>
                </a:lnTo>
                <a:lnTo>
                  <a:pt x="3023505" y="1061232"/>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14" name="object 14"/>
          <p:cNvSpPr txBox="1"/>
          <p:nvPr/>
        </p:nvSpPr>
        <p:spPr>
          <a:xfrm>
            <a:off x="11377534" y="2932463"/>
            <a:ext cx="231140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Chrissy</a:t>
            </a:r>
            <a:r>
              <a:rPr sz="2351" spc="95">
                <a:solidFill>
                  <a:srgbClr val="FFFFFF"/>
                </a:solidFill>
                <a:latin typeface="Calibri"/>
                <a:cs typeface="Calibri"/>
              </a:rPr>
              <a:t> </a:t>
            </a:r>
            <a:r>
              <a:rPr sz="2351" spc="-11">
                <a:solidFill>
                  <a:srgbClr val="FFFFFF"/>
                </a:solidFill>
                <a:latin typeface="Calibri"/>
                <a:cs typeface="Calibri"/>
              </a:rPr>
              <a:t>Sanfelippo</a:t>
            </a:r>
            <a:endParaRPr sz="2351">
              <a:latin typeface="Calibri"/>
              <a:cs typeface="Calibri"/>
            </a:endParaRPr>
          </a:p>
          <a:p>
            <a:pPr algn="ctr">
              <a:spcBef>
                <a:spcPts val="185"/>
              </a:spcBef>
            </a:pPr>
            <a:r>
              <a:rPr sz="1650" spc="-11">
                <a:solidFill>
                  <a:srgbClr val="FFFFFF"/>
                </a:solidFill>
                <a:latin typeface="Lucida Sans"/>
                <a:cs typeface="Lucida Sans"/>
              </a:rPr>
              <a:t>Chicago</a:t>
            </a:r>
            <a:endParaRPr sz="1650">
              <a:latin typeface="Lucida Sans"/>
              <a:cs typeface="Lucida Sans"/>
            </a:endParaRPr>
          </a:p>
        </p:txBody>
      </p:sp>
      <p:grpSp>
        <p:nvGrpSpPr>
          <p:cNvPr id="15" name="object 15"/>
          <p:cNvGrpSpPr/>
          <p:nvPr/>
        </p:nvGrpSpPr>
        <p:grpSpPr>
          <a:xfrm>
            <a:off x="10981538" y="2255622"/>
            <a:ext cx="3103245" cy="733425"/>
            <a:chOff x="10981537" y="2255622"/>
            <a:chExt cx="3103245" cy="733425"/>
          </a:xfrm>
        </p:grpSpPr>
        <p:sp>
          <p:nvSpPr>
            <p:cNvPr id="16" name="object 16"/>
            <p:cNvSpPr/>
            <p:nvPr/>
          </p:nvSpPr>
          <p:spPr>
            <a:xfrm>
              <a:off x="11019528" y="2293722"/>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8"/>
                  </a:lnTo>
                  <a:lnTo>
                    <a:pt x="2979623" y="657290"/>
                  </a:lnTo>
                  <a:close/>
                </a:path>
              </a:pathLst>
            </a:custGeom>
            <a:solidFill>
              <a:srgbClr val="FFFFFF"/>
            </a:solidFill>
          </p:spPr>
          <p:txBody>
            <a:bodyPr wrap="square" lIns="0" tIns="0" rIns="0" bIns="0" rtlCol="0"/>
            <a:lstStyle/>
            <a:p>
              <a:endParaRPr/>
            </a:p>
          </p:txBody>
        </p:sp>
        <p:sp>
          <p:nvSpPr>
            <p:cNvPr id="17" name="object 17"/>
            <p:cNvSpPr/>
            <p:nvPr/>
          </p:nvSpPr>
          <p:spPr>
            <a:xfrm>
              <a:off x="11019637" y="2293722"/>
              <a:ext cx="3027045" cy="657225"/>
            </a:xfrm>
            <a:custGeom>
              <a:avLst/>
              <a:gdLst/>
              <a:ahLst/>
              <a:cxnLst/>
              <a:rect l="l" t="t" r="r" b="b"/>
              <a:pathLst>
                <a:path w="3027044" h="657225">
                  <a:moveTo>
                    <a:pt x="47620" y="0"/>
                  </a:moveTo>
                  <a:lnTo>
                    <a:pt x="2979325" y="0"/>
                  </a:lnTo>
                  <a:lnTo>
                    <a:pt x="2997860" y="3742"/>
                  </a:lnTo>
                  <a:lnTo>
                    <a:pt x="3012997" y="13947"/>
                  </a:lnTo>
                  <a:lnTo>
                    <a:pt x="3023203" y="29084"/>
                  </a:lnTo>
                  <a:lnTo>
                    <a:pt x="3026945" y="47620"/>
                  </a:lnTo>
                  <a:lnTo>
                    <a:pt x="3026945" y="609604"/>
                  </a:lnTo>
                  <a:lnTo>
                    <a:pt x="3023203" y="628140"/>
                  </a:lnTo>
                  <a:lnTo>
                    <a:pt x="3012997" y="643277"/>
                  </a:lnTo>
                  <a:lnTo>
                    <a:pt x="2997861" y="653482"/>
                  </a:lnTo>
                  <a:lnTo>
                    <a:pt x="2979325" y="657224"/>
                  </a:lnTo>
                  <a:lnTo>
                    <a:pt x="47620" y="657224"/>
                  </a:lnTo>
                  <a:lnTo>
                    <a:pt x="3742" y="628140"/>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18" name="object 18"/>
          <p:cNvSpPr txBox="1"/>
          <p:nvPr/>
        </p:nvSpPr>
        <p:spPr>
          <a:xfrm>
            <a:off x="11597651" y="2321709"/>
            <a:ext cx="1871345" cy="552075"/>
          </a:xfrm>
          <a:prstGeom prst="rect">
            <a:avLst/>
          </a:prstGeom>
        </p:spPr>
        <p:txBody>
          <a:bodyPr vert="horz" wrap="square" lIns="0" tIns="64136" rIns="0" bIns="0" rtlCol="0">
            <a:spAutoFit/>
          </a:bodyPr>
          <a:lstStyle/>
          <a:p>
            <a:pPr marL="281319" marR="5081" indent="-269253">
              <a:lnSpc>
                <a:spcPts val="1901"/>
              </a:lnSpc>
              <a:spcBef>
                <a:spcPts val="506"/>
              </a:spcBef>
            </a:pPr>
            <a:r>
              <a:rPr sz="1901" b="1" spc="-11">
                <a:solidFill>
                  <a:srgbClr val="8B42A2"/>
                </a:solidFill>
                <a:latin typeface="Trebuchet MS"/>
                <a:cs typeface="Trebuchet MS"/>
              </a:rPr>
              <a:t>Communications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p:txBody>
      </p:sp>
      <p:grpSp>
        <p:nvGrpSpPr>
          <p:cNvPr id="19" name="object 19"/>
          <p:cNvGrpSpPr/>
          <p:nvPr/>
        </p:nvGrpSpPr>
        <p:grpSpPr>
          <a:xfrm>
            <a:off x="14369903" y="2255622"/>
            <a:ext cx="3100706" cy="1480185"/>
            <a:chOff x="14369902" y="2255622"/>
            <a:chExt cx="3100705" cy="1480185"/>
          </a:xfrm>
        </p:grpSpPr>
        <p:sp>
          <p:nvSpPr>
            <p:cNvPr id="20" name="object 20"/>
            <p:cNvSpPr/>
            <p:nvPr/>
          </p:nvSpPr>
          <p:spPr>
            <a:xfrm>
              <a:off x="14407761" y="2645430"/>
              <a:ext cx="3027680" cy="1090930"/>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21" name="object 21"/>
            <p:cNvSpPr/>
            <p:nvPr/>
          </p:nvSpPr>
          <p:spPr>
            <a:xfrm>
              <a:off x="14407763" y="2293722"/>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22" name="object 22"/>
            <p:cNvSpPr/>
            <p:nvPr/>
          </p:nvSpPr>
          <p:spPr>
            <a:xfrm>
              <a:off x="14408002" y="2293722"/>
              <a:ext cx="3024505" cy="657225"/>
            </a:xfrm>
            <a:custGeom>
              <a:avLst/>
              <a:gdLst/>
              <a:ahLst/>
              <a:cxnLst/>
              <a:rect l="l" t="t" r="r" b="b"/>
              <a:pathLst>
                <a:path w="3024505"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23" name="object 23"/>
          <p:cNvSpPr txBox="1"/>
          <p:nvPr/>
        </p:nvSpPr>
        <p:spPr>
          <a:xfrm>
            <a:off x="14985884" y="2321710"/>
            <a:ext cx="1871345" cy="1308821"/>
          </a:xfrm>
          <a:prstGeom prst="rect">
            <a:avLst/>
          </a:prstGeom>
        </p:spPr>
        <p:txBody>
          <a:bodyPr vert="horz" wrap="square" lIns="0" tIns="64136" rIns="0" bIns="0" rtlCol="0">
            <a:spAutoFit/>
          </a:bodyPr>
          <a:lstStyle/>
          <a:p>
            <a:pPr marL="12701" marR="5081" algn="ctr">
              <a:lnSpc>
                <a:spcPts val="1901"/>
              </a:lnSpc>
              <a:spcBef>
                <a:spcPts val="506"/>
              </a:spcBef>
            </a:pPr>
            <a:r>
              <a:rPr sz="1901" b="1" spc="-20">
                <a:solidFill>
                  <a:srgbClr val="8B42A2"/>
                </a:solidFill>
                <a:latin typeface="Trebuchet MS"/>
                <a:cs typeface="Trebuchet MS"/>
              </a:rPr>
              <a:t>Communications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spc="-11">
                <a:solidFill>
                  <a:srgbClr val="FFFFFF"/>
                </a:solidFill>
                <a:latin typeface="Calibri"/>
                <a:cs typeface="Calibri"/>
              </a:rPr>
              <a:t>Melissa</a:t>
            </a:r>
            <a:r>
              <a:rPr sz="2351" spc="-90">
                <a:solidFill>
                  <a:srgbClr val="FFFFFF"/>
                </a:solidFill>
                <a:latin typeface="Calibri"/>
                <a:cs typeface="Calibri"/>
              </a:rPr>
              <a:t> </a:t>
            </a:r>
            <a:r>
              <a:rPr sz="2351" spc="45">
                <a:solidFill>
                  <a:srgbClr val="FFFFFF"/>
                </a:solidFill>
                <a:latin typeface="Calibri"/>
                <a:cs typeface="Calibri"/>
              </a:rPr>
              <a:t>Sydow</a:t>
            </a:r>
            <a:endParaRPr sz="2351">
              <a:latin typeface="Calibri"/>
              <a:cs typeface="Calibri"/>
            </a:endParaRPr>
          </a:p>
          <a:p>
            <a:pPr algn="ctr">
              <a:spcBef>
                <a:spcPts val="185"/>
              </a:spcBef>
            </a:pPr>
            <a:r>
              <a:rPr sz="1650" spc="-11">
                <a:solidFill>
                  <a:srgbClr val="FFFFFF"/>
                </a:solidFill>
                <a:latin typeface="Lucida Sans"/>
                <a:cs typeface="Lucida Sans"/>
              </a:rPr>
              <a:t>Florida</a:t>
            </a:r>
            <a:endParaRPr sz="1650">
              <a:latin typeface="Lucida Sans"/>
              <a:cs typeface="Lucida Sans"/>
            </a:endParaRPr>
          </a:p>
        </p:txBody>
      </p:sp>
      <p:grpSp>
        <p:nvGrpSpPr>
          <p:cNvPr id="24" name="object 24"/>
          <p:cNvGrpSpPr/>
          <p:nvPr/>
        </p:nvGrpSpPr>
        <p:grpSpPr>
          <a:xfrm>
            <a:off x="816967" y="4052264"/>
            <a:ext cx="3100706" cy="1480185"/>
            <a:chOff x="816966" y="4052263"/>
            <a:chExt cx="3100705" cy="1480185"/>
          </a:xfrm>
        </p:grpSpPr>
        <p:sp>
          <p:nvSpPr>
            <p:cNvPr id="25" name="object 25"/>
            <p:cNvSpPr/>
            <p:nvPr/>
          </p:nvSpPr>
          <p:spPr>
            <a:xfrm>
              <a:off x="854826" y="4442071"/>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1042694"/>
                  </a:lnTo>
                  <a:lnTo>
                    <a:pt x="3023505" y="1061231"/>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26" name="object 26"/>
            <p:cNvSpPr/>
            <p:nvPr/>
          </p:nvSpPr>
          <p:spPr>
            <a:xfrm>
              <a:off x="854826" y="4090363"/>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27" name="object 27"/>
            <p:cNvSpPr/>
            <p:nvPr/>
          </p:nvSpPr>
          <p:spPr>
            <a:xfrm>
              <a:off x="855066" y="4090363"/>
              <a:ext cx="3024505" cy="657225"/>
            </a:xfrm>
            <a:custGeom>
              <a:avLst/>
              <a:gdLst/>
              <a:ahLst/>
              <a:cxnLst/>
              <a:rect l="l" t="t" r="r" b="b"/>
              <a:pathLst>
                <a:path w="3024504" h="657225">
                  <a:moveTo>
                    <a:pt x="3024158" y="621896"/>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28" name="object 28"/>
          <p:cNvSpPr txBox="1"/>
          <p:nvPr/>
        </p:nvSpPr>
        <p:spPr>
          <a:xfrm>
            <a:off x="1536625" y="4118351"/>
            <a:ext cx="1663700" cy="1308821"/>
          </a:xfrm>
          <a:prstGeom prst="rect">
            <a:avLst/>
          </a:prstGeom>
        </p:spPr>
        <p:txBody>
          <a:bodyPr vert="horz" wrap="square" lIns="0" tIns="64136" rIns="0" bIns="0" rtlCol="0">
            <a:spAutoFit/>
          </a:bodyPr>
          <a:lstStyle/>
          <a:p>
            <a:pPr marL="385464" marR="377844" indent="-635" algn="ctr">
              <a:lnSpc>
                <a:spcPts val="1901"/>
              </a:lnSpc>
              <a:spcBef>
                <a:spcPts val="506"/>
              </a:spcBef>
            </a:pPr>
            <a:r>
              <a:rPr sz="1901" b="1" spc="-20">
                <a:solidFill>
                  <a:srgbClr val="8B42A2"/>
                </a:solidFill>
                <a:latin typeface="Trebuchet MS"/>
                <a:cs typeface="Trebuchet MS"/>
              </a:rPr>
              <a:t>News </a:t>
            </a:r>
            <a:r>
              <a:rPr sz="1901" b="1" spc="-45">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Sandy</a:t>
            </a:r>
            <a:r>
              <a:rPr sz="2351" spc="210">
                <a:solidFill>
                  <a:srgbClr val="FFFFFF"/>
                </a:solidFill>
                <a:latin typeface="Calibri"/>
                <a:cs typeface="Calibri"/>
              </a:rPr>
              <a:t> </a:t>
            </a:r>
            <a:r>
              <a:rPr sz="2351" spc="60">
                <a:solidFill>
                  <a:srgbClr val="FFFFFF"/>
                </a:solidFill>
                <a:latin typeface="Calibri"/>
                <a:cs typeface="Calibri"/>
              </a:rPr>
              <a:t>Yeung</a:t>
            </a:r>
            <a:endParaRPr sz="2351">
              <a:latin typeface="Calibri"/>
              <a:cs typeface="Calibri"/>
            </a:endParaRPr>
          </a:p>
          <a:p>
            <a:pPr algn="ctr">
              <a:spcBef>
                <a:spcPts val="185"/>
              </a:spcBef>
            </a:pPr>
            <a:r>
              <a:rPr sz="1650" spc="-11">
                <a:solidFill>
                  <a:srgbClr val="FFFFFF"/>
                </a:solidFill>
                <a:latin typeface="Lucida Sans"/>
                <a:cs typeface="Lucida Sans"/>
              </a:rPr>
              <a:t>Singapore</a:t>
            </a:r>
            <a:endParaRPr sz="1650">
              <a:latin typeface="Lucida Sans"/>
              <a:cs typeface="Lucida Sans"/>
            </a:endParaRPr>
          </a:p>
        </p:txBody>
      </p:sp>
      <p:grpSp>
        <p:nvGrpSpPr>
          <p:cNvPr id="29" name="object 29"/>
          <p:cNvGrpSpPr/>
          <p:nvPr/>
        </p:nvGrpSpPr>
        <p:grpSpPr>
          <a:xfrm>
            <a:off x="7593434" y="4052264"/>
            <a:ext cx="3100706" cy="1480185"/>
            <a:chOff x="7593433" y="4052263"/>
            <a:chExt cx="3100705" cy="1480185"/>
          </a:xfrm>
        </p:grpSpPr>
        <p:sp>
          <p:nvSpPr>
            <p:cNvPr id="30" name="object 30"/>
            <p:cNvSpPr/>
            <p:nvPr/>
          </p:nvSpPr>
          <p:spPr>
            <a:xfrm>
              <a:off x="7631293" y="4442071"/>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31" name="object 31"/>
            <p:cNvSpPr/>
            <p:nvPr/>
          </p:nvSpPr>
          <p:spPr>
            <a:xfrm>
              <a:off x="7631293" y="4090363"/>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32" name="object 32"/>
            <p:cNvSpPr/>
            <p:nvPr/>
          </p:nvSpPr>
          <p:spPr>
            <a:xfrm>
              <a:off x="7631533" y="4090363"/>
              <a:ext cx="3024505" cy="657225"/>
            </a:xfrm>
            <a:custGeom>
              <a:avLst/>
              <a:gdLst/>
              <a:ahLst/>
              <a:cxnLst/>
              <a:rect l="l" t="t" r="r" b="b"/>
              <a:pathLst>
                <a:path w="3024504" h="657225">
                  <a:moveTo>
                    <a:pt x="3024158" y="621894"/>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33" name="object 33"/>
          <p:cNvSpPr txBox="1"/>
          <p:nvPr/>
        </p:nvSpPr>
        <p:spPr>
          <a:xfrm>
            <a:off x="7916635" y="4118351"/>
            <a:ext cx="2456816" cy="1308821"/>
          </a:xfrm>
          <a:prstGeom prst="rect">
            <a:avLst/>
          </a:prstGeom>
        </p:spPr>
        <p:txBody>
          <a:bodyPr vert="horz" wrap="square" lIns="0" tIns="64136" rIns="0" bIns="0" rtlCol="0">
            <a:spAutoFit/>
          </a:bodyPr>
          <a:lstStyle/>
          <a:p>
            <a:pPr marL="12066" marR="5081" indent="-635" algn="ctr">
              <a:lnSpc>
                <a:spcPts val="1901"/>
              </a:lnSpc>
              <a:spcBef>
                <a:spcPts val="506"/>
              </a:spcBef>
            </a:pPr>
            <a:r>
              <a:rPr sz="1901" b="1" spc="-45">
                <a:solidFill>
                  <a:srgbClr val="8B42A2"/>
                </a:solidFill>
                <a:latin typeface="Trebuchet MS"/>
                <a:cs typeface="Trebuchet MS"/>
              </a:rPr>
              <a:t>Diversity,</a:t>
            </a:r>
            <a:r>
              <a:rPr sz="1901" b="1" spc="-120">
                <a:solidFill>
                  <a:srgbClr val="8B42A2"/>
                </a:solidFill>
                <a:latin typeface="Trebuchet MS"/>
                <a:cs typeface="Trebuchet MS"/>
              </a:rPr>
              <a:t> </a:t>
            </a:r>
            <a:r>
              <a:rPr sz="1901" b="1" spc="-26">
                <a:solidFill>
                  <a:srgbClr val="8B42A2"/>
                </a:solidFill>
                <a:latin typeface="Trebuchet MS"/>
                <a:cs typeface="Trebuchet MS"/>
              </a:rPr>
              <a:t>Inclusion</a:t>
            </a:r>
            <a:r>
              <a:rPr sz="1901" b="1" spc="-114">
                <a:solidFill>
                  <a:srgbClr val="8B42A2"/>
                </a:solidFill>
                <a:latin typeface="Trebuchet MS"/>
                <a:cs typeface="Trebuchet MS"/>
              </a:rPr>
              <a:t> </a:t>
            </a:r>
            <a:r>
              <a:rPr sz="1901" b="1" spc="-50">
                <a:solidFill>
                  <a:srgbClr val="8B42A2"/>
                </a:solidFill>
                <a:latin typeface="Trebuchet MS"/>
                <a:cs typeface="Trebuchet MS"/>
              </a:rPr>
              <a:t>&amp; </a:t>
            </a:r>
            <a:r>
              <a:rPr sz="1901" b="1">
                <a:solidFill>
                  <a:srgbClr val="8B42A2"/>
                </a:solidFill>
                <a:latin typeface="Trebuchet MS"/>
                <a:cs typeface="Trebuchet MS"/>
              </a:rPr>
              <a:t>Belonging</a:t>
            </a:r>
            <a:r>
              <a:rPr sz="1901" b="1" spc="60">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a:p>
            <a:pPr algn="ctr">
              <a:spcBef>
                <a:spcPts val="851"/>
              </a:spcBef>
            </a:pPr>
            <a:r>
              <a:rPr sz="2351" spc="65">
                <a:solidFill>
                  <a:srgbClr val="FFFFFF"/>
                </a:solidFill>
                <a:latin typeface="Calibri"/>
                <a:cs typeface="Calibri"/>
              </a:rPr>
              <a:t>Debby</a:t>
            </a:r>
            <a:r>
              <a:rPr sz="2351" spc="-26">
                <a:solidFill>
                  <a:srgbClr val="FFFFFF"/>
                </a:solidFill>
                <a:latin typeface="Calibri"/>
                <a:cs typeface="Calibri"/>
              </a:rPr>
              <a:t> </a:t>
            </a:r>
            <a:r>
              <a:rPr sz="2351" spc="35">
                <a:solidFill>
                  <a:srgbClr val="FFFFFF"/>
                </a:solidFill>
                <a:latin typeface="Calibri"/>
                <a:cs typeface="Calibri"/>
              </a:rPr>
              <a:t>Lim</a:t>
            </a:r>
            <a:endParaRPr sz="2351">
              <a:latin typeface="Calibri"/>
              <a:cs typeface="Calibri"/>
            </a:endParaRPr>
          </a:p>
          <a:p>
            <a:pPr algn="ctr">
              <a:spcBef>
                <a:spcPts val="185"/>
              </a:spcBef>
            </a:pPr>
            <a:r>
              <a:rPr sz="1650" spc="-11">
                <a:solidFill>
                  <a:srgbClr val="FFFFFF"/>
                </a:solidFill>
                <a:latin typeface="Lucida Sans"/>
                <a:cs typeface="Lucida Sans"/>
              </a:rPr>
              <a:t>Singapore</a:t>
            </a:r>
            <a:endParaRPr sz="1650">
              <a:latin typeface="Lucida Sans"/>
              <a:cs typeface="Lucida Sans"/>
            </a:endParaRPr>
          </a:p>
        </p:txBody>
      </p:sp>
      <p:grpSp>
        <p:nvGrpSpPr>
          <p:cNvPr id="34" name="object 34"/>
          <p:cNvGrpSpPr/>
          <p:nvPr/>
        </p:nvGrpSpPr>
        <p:grpSpPr>
          <a:xfrm>
            <a:off x="10981669" y="4052264"/>
            <a:ext cx="3100706" cy="1480185"/>
            <a:chOff x="10981668" y="4052263"/>
            <a:chExt cx="3100705" cy="1480185"/>
          </a:xfrm>
        </p:grpSpPr>
        <p:sp>
          <p:nvSpPr>
            <p:cNvPr id="35" name="object 35"/>
            <p:cNvSpPr/>
            <p:nvPr/>
          </p:nvSpPr>
          <p:spPr>
            <a:xfrm>
              <a:off x="11019527" y="4442071"/>
              <a:ext cx="3027680" cy="1090930"/>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36" name="object 36"/>
            <p:cNvSpPr/>
            <p:nvPr/>
          </p:nvSpPr>
          <p:spPr>
            <a:xfrm>
              <a:off x="11019527" y="4090363"/>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37" name="object 37"/>
            <p:cNvSpPr/>
            <p:nvPr/>
          </p:nvSpPr>
          <p:spPr>
            <a:xfrm>
              <a:off x="11019768" y="4090363"/>
              <a:ext cx="3024505" cy="657225"/>
            </a:xfrm>
            <a:custGeom>
              <a:avLst/>
              <a:gdLst/>
              <a:ahLst/>
              <a:cxnLst/>
              <a:rect l="l" t="t" r="r" b="b"/>
              <a:pathLst>
                <a:path w="3024505" h="657225">
                  <a:moveTo>
                    <a:pt x="3024158" y="621894"/>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38" name="object 38"/>
          <p:cNvSpPr txBox="1"/>
          <p:nvPr/>
        </p:nvSpPr>
        <p:spPr>
          <a:xfrm>
            <a:off x="11304869" y="4118351"/>
            <a:ext cx="2456816" cy="1308821"/>
          </a:xfrm>
          <a:prstGeom prst="rect">
            <a:avLst/>
          </a:prstGeom>
        </p:spPr>
        <p:txBody>
          <a:bodyPr vert="horz" wrap="square" lIns="0" tIns="64136" rIns="0" bIns="0" rtlCol="0">
            <a:spAutoFit/>
          </a:bodyPr>
          <a:lstStyle/>
          <a:p>
            <a:pPr marL="12701" marR="5081" indent="-635" algn="ctr">
              <a:lnSpc>
                <a:spcPts val="1901"/>
              </a:lnSpc>
              <a:spcBef>
                <a:spcPts val="506"/>
              </a:spcBef>
            </a:pPr>
            <a:r>
              <a:rPr sz="1901" b="1" spc="-45">
                <a:solidFill>
                  <a:srgbClr val="8B42A2"/>
                </a:solidFill>
                <a:latin typeface="Trebuchet MS"/>
                <a:cs typeface="Trebuchet MS"/>
              </a:rPr>
              <a:t>Diversity,</a:t>
            </a:r>
            <a:r>
              <a:rPr sz="1901" b="1" spc="-120">
                <a:solidFill>
                  <a:srgbClr val="8B42A2"/>
                </a:solidFill>
                <a:latin typeface="Trebuchet MS"/>
                <a:cs typeface="Trebuchet MS"/>
              </a:rPr>
              <a:t> </a:t>
            </a:r>
            <a:r>
              <a:rPr sz="1901" b="1" spc="-26">
                <a:solidFill>
                  <a:srgbClr val="8B42A2"/>
                </a:solidFill>
                <a:latin typeface="Trebuchet MS"/>
                <a:cs typeface="Trebuchet MS"/>
              </a:rPr>
              <a:t>Inclusion</a:t>
            </a:r>
            <a:r>
              <a:rPr sz="1901" b="1" spc="-114">
                <a:solidFill>
                  <a:srgbClr val="8B42A2"/>
                </a:solidFill>
                <a:latin typeface="Trebuchet MS"/>
                <a:cs typeface="Trebuchet MS"/>
              </a:rPr>
              <a:t> </a:t>
            </a:r>
            <a:r>
              <a:rPr sz="1901" b="1" spc="-50">
                <a:solidFill>
                  <a:srgbClr val="8B42A2"/>
                </a:solidFill>
                <a:latin typeface="Trebuchet MS"/>
                <a:cs typeface="Trebuchet MS"/>
              </a:rPr>
              <a:t>&amp; </a:t>
            </a:r>
            <a:r>
              <a:rPr sz="1901" b="1">
                <a:solidFill>
                  <a:srgbClr val="8B42A2"/>
                </a:solidFill>
                <a:latin typeface="Trebuchet MS"/>
                <a:cs typeface="Trebuchet MS"/>
              </a:rPr>
              <a:t>Belonging</a:t>
            </a:r>
            <a:r>
              <a:rPr sz="1901" b="1" spc="60">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a:p>
            <a:pPr algn="ctr">
              <a:spcBef>
                <a:spcPts val="851"/>
              </a:spcBef>
            </a:pPr>
            <a:r>
              <a:rPr sz="2351">
                <a:solidFill>
                  <a:srgbClr val="FFFFFF"/>
                </a:solidFill>
                <a:latin typeface="Calibri"/>
                <a:cs typeface="Calibri"/>
              </a:rPr>
              <a:t>Monica </a:t>
            </a:r>
            <a:r>
              <a:rPr sz="2351" spc="-11">
                <a:solidFill>
                  <a:srgbClr val="FFFFFF"/>
                </a:solidFill>
                <a:latin typeface="Calibri"/>
                <a:cs typeface="Calibri"/>
              </a:rPr>
              <a:t>Blacker</a:t>
            </a:r>
            <a:endParaRPr sz="2351">
              <a:latin typeface="Calibri"/>
              <a:cs typeface="Calibri"/>
            </a:endParaRPr>
          </a:p>
          <a:p>
            <a:pPr algn="ctr">
              <a:spcBef>
                <a:spcPts val="185"/>
              </a:spcBef>
            </a:pPr>
            <a:r>
              <a:rPr sz="1650" spc="-56">
                <a:solidFill>
                  <a:srgbClr val="FFFFFF"/>
                </a:solidFill>
                <a:latin typeface="Lucida Sans"/>
                <a:cs typeface="Lucida Sans"/>
              </a:rPr>
              <a:t>Dallas/Fort</a:t>
            </a:r>
            <a:r>
              <a:rPr sz="1650" spc="-26">
                <a:solidFill>
                  <a:srgbClr val="FFFFFF"/>
                </a:solidFill>
                <a:latin typeface="Lucida Sans"/>
                <a:cs typeface="Lucida Sans"/>
              </a:rPr>
              <a:t> </a:t>
            </a:r>
            <a:r>
              <a:rPr sz="1650" spc="-20">
                <a:solidFill>
                  <a:srgbClr val="FFFFFF"/>
                </a:solidFill>
                <a:latin typeface="Lucida Sans"/>
                <a:cs typeface="Lucida Sans"/>
              </a:rPr>
              <a:t>Worth</a:t>
            </a:r>
            <a:endParaRPr sz="1650">
              <a:latin typeface="Lucida Sans"/>
              <a:cs typeface="Lucida Sans"/>
            </a:endParaRPr>
          </a:p>
        </p:txBody>
      </p:sp>
      <p:grpSp>
        <p:nvGrpSpPr>
          <p:cNvPr id="39" name="object 39"/>
          <p:cNvGrpSpPr/>
          <p:nvPr/>
        </p:nvGrpSpPr>
        <p:grpSpPr>
          <a:xfrm>
            <a:off x="14369903" y="4052264"/>
            <a:ext cx="3100706" cy="1480185"/>
            <a:chOff x="14369902" y="4052263"/>
            <a:chExt cx="3100705" cy="1480185"/>
          </a:xfrm>
        </p:grpSpPr>
        <p:sp>
          <p:nvSpPr>
            <p:cNvPr id="40" name="object 40"/>
            <p:cNvSpPr/>
            <p:nvPr/>
          </p:nvSpPr>
          <p:spPr>
            <a:xfrm>
              <a:off x="14407761" y="4442071"/>
              <a:ext cx="3027680" cy="1090930"/>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1" name="object 41"/>
            <p:cNvSpPr/>
            <p:nvPr/>
          </p:nvSpPr>
          <p:spPr>
            <a:xfrm>
              <a:off x="14407763" y="4090363"/>
              <a:ext cx="3027680" cy="657860"/>
            </a:xfrm>
            <a:custGeom>
              <a:avLst/>
              <a:gdLst/>
              <a:ahLst/>
              <a:cxnLst/>
              <a:rect l="l" t="t" r="r" b="b"/>
              <a:pathLst>
                <a:path w="3027680"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42" name="object 42"/>
            <p:cNvSpPr/>
            <p:nvPr/>
          </p:nvSpPr>
          <p:spPr>
            <a:xfrm>
              <a:off x="14408002" y="4090363"/>
              <a:ext cx="3024505" cy="657225"/>
            </a:xfrm>
            <a:custGeom>
              <a:avLst/>
              <a:gdLst/>
              <a:ahLst/>
              <a:cxnLst/>
              <a:rect l="l" t="t" r="r" b="b"/>
              <a:pathLst>
                <a:path w="3024505"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43" name="object 43"/>
          <p:cNvSpPr txBox="1"/>
          <p:nvPr/>
        </p:nvSpPr>
        <p:spPr>
          <a:xfrm>
            <a:off x="14620072" y="4118351"/>
            <a:ext cx="2602865" cy="1308821"/>
          </a:xfrm>
          <a:prstGeom prst="rect">
            <a:avLst/>
          </a:prstGeom>
        </p:spPr>
        <p:txBody>
          <a:bodyPr vert="horz" wrap="square" lIns="0" tIns="64136" rIns="0" bIns="0" rtlCol="0">
            <a:spAutoFit/>
          </a:bodyPr>
          <a:lstStyle/>
          <a:p>
            <a:pPr marL="12701" marR="5081" algn="ctr">
              <a:lnSpc>
                <a:spcPts val="1901"/>
              </a:lnSpc>
              <a:spcBef>
                <a:spcPts val="506"/>
              </a:spcBef>
            </a:pPr>
            <a:r>
              <a:rPr sz="1901" b="1" spc="-45">
                <a:solidFill>
                  <a:srgbClr val="8B42A2"/>
                </a:solidFill>
                <a:latin typeface="Trebuchet MS"/>
                <a:cs typeface="Trebuchet MS"/>
              </a:rPr>
              <a:t>Diversity,</a:t>
            </a:r>
            <a:r>
              <a:rPr sz="1901" b="1" spc="-120">
                <a:solidFill>
                  <a:srgbClr val="8B42A2"/>
                </a:solidFill>
                <a:latin typeface="Trebuchet MS"/>
                <a:cs typeface="Trebuchet MS"/>
              </a:rPr>
              <a:t> </a:t>
            </a:r>
            <a:r>
              <a:rPr sz="1901" b="1" spc="-26">
                <a:solidFill>
                  <a:srgbClr val="8B42A2"/>
                </a:solidFill>
                <a:latin typeface="Trebuchet MS"/>
                <a:cs typeface="Trebuchet MS"/>
              </a:rPr>
              <a:t>Inclusion</a:t>
            </a:r>
            <a:r>
              <a:rPr sz="1901" b="1" spc="-114">
                <a:solidFill>
                  <a:srgbClr val="8B42A2"/>
                </a:solidFill>
                <a:latin typeface="Trebuchet MS"/>
                <a:cs typeface="Trebuchet MS"/>
              </a:rPr>
              <a:t> </a:t>
            </a:r>
            <a:r>
              <a:rPr sz="1901" b="1" spc="-50">
                <a:solidFill>
                  <a:srgbClr val="8B42A2"/>
                </a:solidFill>
                <a:latin typeface="Trebuchet MS"/>
                <a:cs typeface="Trebuchet MS"/>
              </a:rPr>
              <a:t>&amp; </a:t>
            </a:r>
            <a:r>
              <a:rPr sz="1901" b="1">
                <a:solidFill>
                  <a:srgbClr val="8B42A2"/>
                </a:solidFill>
                <a:latin typeface="Trebuchet MS"/>
                <a:cs typeface="Trebuchet MS"/>
              </a:rPr>
              <a:t>Belonging</a:t>
            </a:r>
            <a:r>
              <a:rPr sz="1901" b="1" spc="-56">
                <a:solidFill>
                  <a:srgbClr val="8B42A2"/>
                </a:solidFill>
                <a:latin typeface="Trebuchet MS"/>
                <a:cs typeface="Trebuchet MS"/>
              </a:rPr>
              <a:t> Vice </a:t>
            </a:r>
            <a:r>
              <a:rPr sz="1901" b="1" spc="-35">
                <a:solidFill>
                  <a:srgbClr val="8B42A2"/>
                </a:solidFill>
                <a:latin typeface="Trebuchet MS"/>
                <a:cs typeface="Trebuchet MS"/>
              </a:rPr>
              <a:t>Director</a:t>
            </a:r>
            <a:endParaRPr sz="1901">
              <a:latin typeface="Trebuchet MS"/>
              <a:cs typeface="Trebuchet MS"/>
            </a:endParaRPr>
          </a:p>
          <a:p>
            <a:pPr algn="ctr">
              <a:spcBef>
                <a:spcPts val="851"/>
              </a:spcBef>
            </a:pPr>
            <a:r>
              <a:rPr sz="2351" spc="45">
                <a:solidFill>
                  <a:srgbClr val="FFFFFF"/>
                </a:solidFill>
                <a:latin typeface="Calibri"/>
                <a:cs typeface="Calibri"/>
              </a:rPr>
              <a:t>Dominique</a:t>
            </a:r>
            <a:r>
              <a:rPr sz="2351" spc="-30">
                <a:solidFill>
                  <a:srgbClr val="FFFFFF"/>
                </a:solidFill>
                <a:latin typeface="Calibri"/>
                <a:cs typeface="Calibri"/>
              </a:rPr>
              <a:t> </a:t>
            </a:r>
            <a:r>
              <a:rPr sz="2351" spc="45">
                <a:solidFill>
                  <a:srgbClr val="FFFFFF"/>
                </a:solidFill>
                <a:latin typeface="Calibri"/>
                <a:cs typeface="Calibri"/>
              </a:rPr>
              <a:t>Douglas</a:t>
            </a:r>
            <a:endParaRPr sz="2351">
              <a:latin typeface="Calibri"/>
              <a:cs typeface="Calibri"/>
            </a:endParaRPr>
          </a:p>
          <a:p>
            <a:pPr algn="ctr">
              <a:spcBef>
                <a:spcPts val="185"/>
              </a:spcBef>
            </a:pPr>
            <a:r>
              <a:rPr sz="1650" spc="-30">
                <a:solidFill>
                  <a:srgbClr val="FFFFFF"/>
                </a:solidFill>
                <a:latin typeface="Lucida Sans"/>
                <a:cs typeface="Lucida Sans"/>
              </a:rPr>
              <a:t>Central</a:t>
            </a:r>
            <a:r>
              <a:rPr sz="1650" spc="-95">
                <a:solidFill>
                  <a:srgbClr val="FFFFFF"/>
                </a:solidFill>
                <a:latin typeface="Lucida Sans"/>
                <a:cs typeface="Lucida Sans"/>
              </a:rPr>
              <a:t> </a:t>
            </a:r>
            <a:r>
              <a:rPr sz="1650" spc="-20">
                <a:solidFill>
                  <a:srgbClr val="FFFFFF"/>
                </a:solidFill>
                <a:latin typeface="Lucida Sans"/>
                <a:cs typeface="Lucida Sans"/>
              </a:rPr>
              <a:t>Texas</a:t>
            </a:r>
            <a:endParaRPr sz="1650">
              <a:latin typeface="Lucida Sans"/>
              <a:cs typeface="Lucida Sans"/>
            </a:endParaRPr>
          </a:p>
        </p:txBody>
      </p:sp>
      <p:grpSp>
        <p:nvGrpSpPr>
          <p:cNvPr id="44" name="object 44"/>
          <p:cNvGrpSpPr/>
          <p:nvPr/>
        </p:nvGrpSpPr>
        <p:grpSpPr>
          <a:xfrm>
            <a:off x="7594399" y="5848907"/>
            <a:ext cx="3100706" cy="1480185"/>
            <a:chOff x="7594398" y="5848906"/>
            <a:chExt cx="3100705" cy="1480185"/>
          </a:xfrm>
        </p:grpSpPr>
        <p:sp>
          <p:nvSpPr>
            <p:cNvPr id="45" name="object 45"/>
            <p:cNvSpPr/>
            <p:nvPr/>
          </p:nvSpPr>
          <p:spPr>
            <a:xfrm>
              <a:off x="7632257" y="6238714"/>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46" name="object 46"/>
            <p:cNvSpPr/>
            <p:nvPr/>
          </p:nvSpPr>
          <p:spPr>
            <a:xfrm>
              <a:off x="7632258" y="5887006"/>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47" name="object 47"/>
            <p:cNvSpPr/>
            <p:nvPr/>
          </p:nvSpPr>
          <p:spPr>
            <a:xfrm>
              <a:off x="7632498" y="5887006"/>
              <a:ext cx="3024505" cy="657225"/>
            </a:xfrm>
            <a:custGeom>
              <a:avLst/>
              <a:gdLst/>
              <a:ahLst/>
              <a:cxnLst/>
              <a:rect l="l" t="t" r="r" b="b"/>
              <a:pathLst>
                <a:path w="3024504"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48" name="object 48"/>
          <p:cNvSpPr txBox="1"/>
          <p:nvPr/>
        </p:nvSpPr>
        <p:spPr>
          <a:xfrm>
            <a:off x="7945848" y="5914992"/>
            <a:ext cx="240030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spc="-20">
                <a:solidFill>
                  <a:srgbClr val="8B42A2"/>
                </a:solidFill>
                <a:latin typeface="Trebuchet MS"/>
                <a:cs typeface="Trebuchet MS"/>
              </a:rPr>
              <a:t>UNCITRAL</a:t>
            </a:r>
            <a:r>
              <a:rPr sz="1901" b="1" spc="-135">
                <a:solidFill>
                  <a:srgbClr val="8B42A2"/>
                </a:solidFill>
                <a:latin typeface="Trebuchet MS"/>
                <a:cs typeface="Trebuchet MS"/>
              </a:rPr>
              <a:t> </a:t>
            </a:r>
            <a:r>
              <a:rPr sz="1901" b="1" spc="-30">
                <a:solidFill>
                  <a:srgbClr val="8B42A2"/>
                </a:solidFill>
                <a:latin typeface="Trebuchet MS"/>
                <a:cs typeface="Trebuchet MS"/>
              </a:rPr>
              <a:t>Committee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Olya</a:t>
            </a:r>
            <a:r>
              <a:rPr sz="2351" spc="71">
                <a:solidFill>
                  <a:srgbClr val="FFFFFF"/>
                </a:solidFill>
                <a:latin typeface="Calibri"/>
                <a:cs typeface="Calibri"/>
              </a:rPr>
              <a:t> </a:t>
            </a:r>
            <a:r>
              <a:rPr sz="2351" spc="-20">
                <a:solidFill>
                  <a:srgbClr val="FFFFFF"/>
                </a:solidFill>
                <a:latin typeface="Calibri"/>
                <a:cs typeface="Calibri"/>
              </a:rPr>
              <a:t>Antle</a:t>
            </a:r>
            <a:endParaRPr sz="2351">
              <a:latin typeface="Calibri"/>
              <a:cs typeface="Calibri"/>
            </a:endParaRPr>
          </a:p>
          <a:p>
            <a:pPr algn="ctr">
              <a:spcBef>
                <a:spcPts val="185"/>
              </a:spcBef>
            </a:pPr>
            <a:r>
              <a:rPr sz="1650" spc="-11">
                <a:solidFill>
                  <a:srgbClr val="FFFFFF"/>
                </a:solidFill>
                <a:latin typeface="Lucida Sans"/>
                <a:cs typeface="Lucida Sans"/>
              </a:rPr>
              <a:t>Virginia</a:t>
            </a:r>
            <a:endParaRPr sz="1650">
              <a:latin typeface="Lucida Sans"/>
              <a:cs typeface="Lucida Sans"/>
            </a:endParaRPr>
          </a:p>
        </p:txBody>
      </p:sp>
      <p:grpSp>
        <p:nvGrpSpPr>
          <p:cNvPr id="49" name="object 49"/>
          <p:cNvGrpSpPr/>
          <p:nvPr/>
        </p:nvGrpSpPr>
        <p:grpSpPr>
          <a:xfrm>
            <a:off x="10982635" y="5848907"/>
            <a:ext cx="3100706" cy="1480185"/>
            <a:chOff x="10982633" y="5848906"/>
            <a:chExt cx="3100705" cy="1480185"/>
          </a:xfrm>
        </p:grpSpPr>
        <p:sp>
          <p:nvSpPr>
            <p:cNvPr id="50" name="object 50"/>
            <p:cNvSpPr/>
            <p:nvPr/>
          </p:nvSpPr>
          <p:spPr>
            <a:xfrm>
              <a:off x="11020492" y="6238714"/>
              <a:ext cx="3027680" cy="1090930"/>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51" name="object 51"/>
            <p:cNvSpPr/>
            <p:nvPr/>
          </p:nvSpPr>
          <p:spPr>
            <a:xfrm>
              <a:off x="11020492" y="5887006"/>
              <a:ext cx="3027680" cy="657860"/>
            </a:xfrm>
            <a:custGeom>
              <a:avLst/>
              <a:gdLst/>
              <a:ahLst/>
              <a:cxnLst/>
              <a:rect l="l" t="t" r="r" b="b"/>
              <a:pathLst>
                <a:path w="3027680"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52" name="object 52"/>
            <p:cNvSpPr/>
            <p:nvPr/>
          </p:nvSpPr>
          <p:spPr>
            <a:xfrm>
              <a:off x="11020733" y="5887006"/>
              <a:ext cx="3024505" cy="657225"/>
            </a:xfrm>
            <a:custGeom>
              <a:avLst/>
              <a:gdLst/>
              <a:ahLst/>
              <a:cxnLst/>
              <a:rect l="l" t="t" r="r" b="b"/>
              <a:pathLst>
                <a:path w="3024505"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53" name="object 53"/>
          <p:cNvSpPr txBox="1"/>
          <p:nvPr/>
        </p:nvSpPr>
        <p:spPr>
          <a:xfrm>
            <a:off x="11333952" y="5914993"/>
            <a:ext cx="240030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spc="-20">
                <a:solidFill>
                  <a:srgbClr val="8B42A2"/>
                </a:solidFill>
                <a:latin typeface="Trebuchet MS"/>
                <a:cs typeface="Trebuchet MS"/>
              </a:rPr>
              <a:t>UNCITRAL</a:t>
            </a:r>
            <a:r>
              <a:rPr sz="1901" b="1" spc="-135">
                <a:solidFill>
                  <a:srgbClr val="8B42A2"/>
                </a:solidFill>
                <a:latin typeface="Trebuchet MS"/>
                <a:cs typeface="Trebuchet MS"/>
              </a:rPr>
              <a:t> </a:t>
            </a:r>
            <a:r>
              <a:rPr sz="1901" b="1" spc="-30">
                <a:solidFill>
                  <a:srgbClr val="8B42A2"/>
                </a:solidFill>
                <a:latin typeface="Trebuchet MS"/>
                <a:cs typeface="Trebuchet MS"/>
              </a:rPr>
              <a:t>Committee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Katharina</a:t>
            </a:r>
            <a:r>
              <a:rPr sz="2351" spc="35">
                <a:solidFill>
                  <a:srgbClr val="FFFFFF"/>
                </a:solidFill>
                <a:latin typeface="Calibri"/>
                <a:cs typeface="Calibri"/>
              </a:rPr>
              <a:t> </a:t>
            </a:r>
            <a:r>
              <a:rPr sz="2351" spc="-11">
                <a:solidFill>
                  <a:srgbClr val="FFFFFF"/>
                </a:solidFill>
                <a:latin typeface="Calibri"/>
                <a:cs typeface="Calibri"/>
              </a:rPr>
              <a:t>Crinson</a:t>
            </a:r>
            <a:endParaRPr sz="2351">
              <a:latin typeface="Calibri"/>
              <a:cs typeface="Calibri"/>
            </a:endParaRPr>
          </a:p>
          <a:p>
            <a:pPr algn="ctr">
              <a:spcBef>
                <a:spcPts val="185"/>
              </a:spcBef>
            </a:pPr>
            <a:r>
              <a:rPr sz="1650" spc="-11">
                <a:solidFill>
                  <a:srgbClr val="FFFFFF"/>
                </a:solidFill>
                <a:latin typeface="Lucida Sans"/>
                <a:cs typeface="Lucida Sans"/>
              </a:rPr>
              <a:t>London</a:t>
            </a:r>
            <a:endParaRPr sz="1650">
              <a:latin typeface="Lucida Sans"/>
              <a:cs typeface="Lucida Sans"/>
            </a:endParaRPr>
          </a:p>
        </p:txBody>
      </p:sp>
      <p:grpSp>
        <p:nvGrpSpPr>
          <p:cNvPr id="54" name="object 54"/>
          <p:cNvGrpSpPr/>
          <p:nvPr/>
        </p:nvGrpSpPr>
        <p:grpSpPr>
          <a:xfrm>
            <a:off x="816967" y="5848907"/>
            <a:ext cx="3100706" cy="1480185"/>
            <a:chOff x="816966" y="5848906"/>
            <a:chExt cx="3100705" cy="1480185"/>
          </a:xfrm>
        </p:grpSpPr>
        <p:sp>
          <p:nvSpPr>
            <p:cNvPr id="55" name="object 55"/>
            <p:cNvSpPr/>
            <p:nvPr/>
          </p:nvSpPr>
          <p:spPr>
            <a:xfrm>
              <a:off x="854826" y="6238714"/>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1042694"/>
                  </a:lnTo>
                  <a:lnTo>
                    <a:pt x="3023505" y="1061231"/>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56" name="object 56"/>
            <p:cNvSpPr/>
            <p:nvPr/>
          </p:nvSpPr>
          <p:spPr>
            <a:xfrm>
              <a:off x="854826" y="5887006"/>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57" name="object 57"/>
            <p:cNvSpPr/>
            <p:nvPr/>
          </p:nvSpPr>
          <p:spPr>
            <a:xfrm>
              <a:off x="855066" y="5887006"/>
              <a:ext cx="3024505" cy="657225"/>
            </a:xfrm>
            <a:custGeom>
              <a:avLst/>
              <a:gdLst/>
              <a:ahLst/>
              <a:cxnLst/>
              <a:rect l="l" t="t" r="r" b="b"/>
              <a:pathLst>
                <a:path w="3024504" h="657225">
                  <a:moveTo>
                    <a:pt x="3024158" y="621896"/>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58" name="object 58"/>
          <p:cNvSpPr txBox="1"/>
          <p:nvPr/>
        </p:nvSpPr>
        <p:spPr>
          <a:xfrm>
            <a:off x="963119" y="5914992"/>
            <a:ext cx="2816861" cy="1308821"/>
          </a:xfrm>
          <a:prstGeom prst="rect">
            <a:avLst/>
          </a:prstGeom>
        </p:spPr>
        <p:txBody>
          <a:bodyPr vert="horz" wrap="square" lIns="0" tIns="64136" rIns="0" bIns="0" rtlCol="0">
            <a:spAutoFit/>
          </a:bodyPr>
          <a:lstStyle/>
          <a:p>
            <a:pPr marL="12701" marR="5081" indent="-6351" algn="ctr">
              <a:lnSpc>
                <a:spcPts val="1901"/>
              </a:lnSpc>
              <a:spcBef>
                <a:spcPts val="506"/>
              </a:spcBef>
            </a:pPr>
            <a:r>
              <a:rPr sz="1901" b="1" spc="-26">
                <a:solidFill>
                  <a:srgbClr val="8B42A2"/>
                </a:solidFill>
                <a:latin typeface="Trebuchet MS"/>
                <a:cs typeface="Trebuchet MS"/>
              </a:rPr>
              <a:t>New</a:t>
            </a:r>
            <a:r>
              <a:rPr sz="1901" b="1" spc="-161">
                <a:solidFill>
                  <a:srgbClr val="8B42A2"/>
                </a:solidFill>
                <a:latin typeface="Trebuchet MS"/>
                <a:cs typeface="Trebuchet MS"/>
              </a:rPr>
              <a:t> </a:t>
            </a:r>
            <a:r>
              <a:rPr sz="1901" b="1" spc="-30">
                <a:solidFill>
                  <a:srgbClr val="8B42A2"/>
                </a:solidFill>
                <a:latin typeface="Trebuchet MS"/>
                <a:cs typeface="Trebuchet MS"/>
              </a:rPr>
              <a:t>Network</a:t>
            </a:r>
            <a:r>
              <a:rPr sz="1901" b="1" spc="-161">
                <a:solidFill>
                  <a:srgbClr val="8B42A2"/>
                </a:solidFill>
                <a:latin typeface="Trebuchet MS"/>
                <a:cs typeface="Trebuchet MS"/>
              </a:rPr>
              <a:t> </a:t>
            </a:r>
            <a:r>
              <a:rPr sz="1901" b="1" spc="-50">
                <a:solidFill>
                  <a:srgbClr val="8B42A2"/>
                </a:solidFill>
                <a:latin typeface="Trebuchet MS"/>
                <a:cs typeface="Trebuchet MS"/>
              </a:rPr>
              <a:t>&amp;</a:t>
            </a:r>
            <a:r>
              <a:rPr sz="1901" b="1" spc="-161">
                <a:solidFill>
                  <a:srgbClr val="8B42A2"/>
                </a:solidFill>
                <a:latin typeface="Trebuchet MS"/>
                <a:cs typeface="Trebuchet MS"/>
              </a:rPr>
              <a:t> </a:t>
            </a:r>
            <a:r>
              <a:rPr sz="1901" b="1" spc="-11">
                <a:solidFill>
                  <a:srgbClr val="8B42A2"/>
                </a:solidFill>
                <a:latin typeface="Trebuchet MS"/>
                <a:cs typeface="Trebuchet MS"/>
              </a:rPr>
              <a:t>Regional </a:t>
            </a:r>
            <a:r>
              <a:rPr sz="1901" b="1" spc="-20">
                <a:solidFill>
                  <a:srgbClr val="8B42A2"/>
                </a:solidFill>
                <a:latin typeface="Trebuchet MS"/>
                <a:cs typeface="Trebuchet MS"/>
              </a:rPr>
              <a:t>Development</a:t>
            </a:r>
            <a:r>
              <a:rPr sz="1901" b="1" spc="-9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a:p>
            <a:pPr algn="ctr">
              <a:spcBef>
                <a:spcPts val="851"/>
              </a:spcBef>
            </a:pPr>
            <a:r>
              <a:rPr sz="2351">
                <a:solidFill>
                  <a:srgbClr val="FFFFFF"/>
                </a:solidFill>
                <a:latin typeface="Calibri"/>
                <a:cs typeface="Calibri"/>
              </a:rPr>
              <a:t>Bea</a:t>
            </a:r>
            <a:r>
              <a:rPr sz="2351" spc="-45">
                <a:solidFill>
                  <a:srgbClr val="FFFFFF"/>
                </a:solidFill>
                <a:latin typeface="Calibri"/>
                <a:cs typeface="Calibri"/>
              </a:rPr>
              <a:t> </a:t>
            </a:r>
            <a:r>
              <a:rPr sz="2351" spc="-11">
                <a:solidFill>
                  <a:srgbClr val="FFFFFF"/>
                </a:solidFill>
                <a:latin typeface="Calibri"/>
                <a:cs typeface="Calibri"/>
              </a:rPr>
              <a:t>Faneca</a:t>
            </a:r>
            <a:endParaRPr sz="2351">
              <a:latin typeface="Calibri"/>
              <a:cs typeface="Calibri"/>
            </a:endParaRPr>
          </a:p>
          <a:p>
            <a:pPr algn="ctr">
              <a:spcBef>
                <a:spcPts val="185"/>
              </a:spcBef>
            </a:pPr>
            <a:r>
              <a:rPr sz="1650" spc="-11">
                <a:solidFill>
                  <a:srgbClr val="FFFFFF"/>
                </a:solidFill>
                <a:latin typeface="Lucida Sans"/>
                <a:cs typeface="Lucida Sans"/>
              </a:rPr>
              <a:t>Brazil</a:t>
            </a:r>
            <a:endParaRPr sz="1650">
              <a:latin typeface="Lucida Sans"/>
              <a:cs typeface="Lucida Sans"/>
            </a:endParaRPr>
          </a:p>
        </p:txBody>
      </p:sp>
      <p:grpSp>
        <p:nvGrpSpPr>
          <p:cNvPr id="59" name="object 59"/>
          <p:cNvGrpSpPr/>
          <p:nvPr/>
        </p:nvGrpSpPr>
        <p:grpSpPr>
          <a:xfrm>
            <a:off x="4205201" y="5848907"/>
            <a:ext cx="3100706" cy="1480185"/>
            <a:chOff x="4205200" y="5848906"/>
            <a:chExt cx="3100705" cy="1480185"/>
          </a:xfrm>
        </p:grpSpPr>
        <p:sp>
          <p:nvSpPr>
            <p:cNvPr id="60" name="object 60"/>
            <p:cNvSpPr/>
            <p:nvPr/>
          </p:nvSpPr>
          <p:spPr>
            <a:xfrm>
              <a:off x="4243059" y="6238714"/>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61" name="object 61"/>
            <p:cNvSpPr/>
            <p:nvPr/>
          </p:nvSpPr>
          <p:spPr>
            <a:xfrm>
              <a:off x="4243060" y="5887006"/>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62" name="object 62"/>
            <p:cNvSpPr/>
            <p:nvPr/>
          </p:nvSpPr>
          <p:spPr>
            <a:xfrm>
              <a:off x="4243300" y="5887006"/>
              <a:ext cx="3024505" cy="657225"/>
            </a:xfrm>
            <a:custGeom>
              <a:avLst/>
              <a:gdLst/>
              <a:ahLst/>
              <a:cxnLst/>
              <a:rect l="l" t="t" r="r" b="b"/>
              <a:pathLst>
                <a:path w="3024504" h="657225">
                  <a:moveTo>
                    <a:pt x="3024158" y="621894"/>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63" name="object 63"/>
          <p:cNvSpPr txBox="1"/>
          <p:nvPr/>
        </p:nvSpPr>
        <p:spPr>
          <a:xfrm>
            <a:off x="4351354" y="5914992"/>
            <a:ext cx="2816861" cy="1308821"/>
          </a:xfrm>
          <a:prstGeom prst="rect">
            <a:avLst/>
          </a:prstGeom>
        </p:spPr>
        <p:txBody>
          <a:bodyPr vert="horz" wrap="square" lIns="0" tIns="64136" rIns="0" bIns="0" rtlCol="0">
            <a:spAutoFit/>
          </a:bodyPr>
          <a:lstStyle/>
          <a:p>
            <a:pPr marL="12701" marR="5081" indent="-6351" algn="ctr">
              <a:lnSpc>
                <a:spcPts val="1901"/>
              </a:lnSpc>
              <a:spcBef>
                <a:spcPts val="506"/>
              </a:spcBef>
            </a:pPr>
            <a:r>
              <a:rPr sz="1901" b="1" spc="-26">
                <a:solidFill>
                  <a:srgbClr val="8B42A2"/>
                </a:solidFill>
                <a:latin typeface="Trebuchet MS"/>
                <a:cs typeface="Trebuchet MS"/>
              </a:rPr>
              <a:t>New</a:t>
            </a:r>
            <a:r>
              <a:rPr sz="1901" b="1" spc="-161">
                <a:solidFill>
                  <a:srgbClr val="8B42A2"/>
                </a:solidFill>
                <a:latin typeface="Trebuchet MS"/>
                <a:cs typeface="Trebuchet MS"/>
              </a:rPr>
              <a:t> </a:t>
            </a:r>
            <a:r>
              <a:rPr sz="1901" b="1" spc="-30">
                <a:solidFill>
                  <a:srgbClr val="8B42A2"/>
                </a:solidFill>
                <a:latin typeface="Trebuchet MS"/>
                <a:cs typeface="Trebuchet MS"/>
              </a:rPr>
              <a:t>Network</a:t>
            </a:r>
            <a:r>
              <a:rPr sz="1901" b="1" spc="-161">
                <a:solidFill>
                  <a:srgbClr val="8B42A2"/>
                </a:solidFill>
                <a:latin typeface="Trebuchet MS"/>
                <a:cs typeface="Trebuchet MS"/>
              </a:rPr>
              <a:t> </a:t>
            </a:r>
            <a:r>
              <a:rPr sz="1901" b="1" spc="-50">
                <a:solidFill>
                  <a:srgbClr val="8B42A2"/>
                </a:solidFill>
                <a:latin typeface="Trebuchet MS"/>
                <a:cs typeface="Trebuchet MS"/>
              </a:rPr>
              <a:t>&amp;</a:t>
            </a:r>
            <a:r>
              <a:rPr sz="1901" b="1" spc="-161">
                <a:solidFill>
                  <a:srgbClr val="8B42A2"/>
                </a:solidFill>
                <a:latin typeface="Trebuchet MS"/>
                <a:cs typeface="Trebuchet MS"/>
              </a:rPr>
              <a:t> </a:t>
            </a:r>
            <a:r>
              <a:rPr sz="1901" b="1" spc="-11">
                <a:solidFill>
                  <a:srgbClr val="8B42A2"/>
                </a:solidFill>
                <a:latin typeface="Trebuchet MS"/>
                <a:cs typeface="Trebuchet MS"/>
              </a:rPr>
              <a:t>Regional </a:t>
            </a:r>
            <a:r>
              <a:rPr sz="1901" b="1" spc="-20">
                <a:solidFill>
                  <a:srgbClr val="8B42A2"/>
                </a:solidFill>
                <a:latin typeface="Trebuchet MS"/>
                <a:cs typeface="Trebuchet MS"/>
              </a:rPr>
              <a:t>Development</a:t>
            </a:r>
            <a:r>
              <a:rPr sz="1901" b="1" spc="-95">
                <a:solidFill>
                  <a:srgbClr val="8B42A2"/>
                </a:solidFill>
                <a:latin typeface="Trebuchet MS"/>
                <a:cs typeface="Trebuchet MS"/>
              </a:rPr>
              <a:t> </a:t>
            </a:r>
            <a:r>
              <a:rPr sz="1901" b="1" spc="-35">
                <a:solidFill>
                  <a:srgbClr val="8B42A2"/>
                </a:solidFill>
                <a:latin typeface="Trebuchet MS"/>
                <a:cs typeface="Trebuchet MS"/>
              </a:rPr>
              <a:t>Co-Director</a:t>
            </a:r>
            <a:endParaRPr sz="1901">
              <a:latin typeface="Trebuchet MS"/>
              <a:cs typeface="Trebuchet MS"/>
            </a:endParaRPr>
          </a:p>
          <a:p>
            <a:pPr algn="ctr">
              <a:spcBef>
                <a:spcPts val="851"/>
              </a:spcBef>
            </a:pPr>
            <a:r>
              <a:rPr sz="2351">
                <a:solidFill>
                  <a:srgbClr val="FFFFFF"/>
                </a:solidFill>
                <a:latin typeface="Calibri"/>
                <a:cs typeface="Calibri"/>
              </a:rPr>
              <a:t>Maneesha</a:t>
            </a:r>
            <a:r>
              <a:rPr sz="2351" spc="-71">
                <a:solidFill>
                  <a:srgbClr val="FFFFFF"/>
                </a:solidFill>
                <a:latin typeface="Calibri"/>
                <a:cs typeface="Calibri"/>
              </a:rPr>
              <a:t> </a:t>
            </a:r>
            <a:r>
              <a:rPr sz="2351" spc="-20">
                <a:solidFill>
                  <a:srgbClr val="FFFFFF"/>
                </a:solidFill>
                <a:latin typeface="Calibri"/>
                <a:cs typeface="Calibri"/>
              </a:rPr>
              <a:t>Dhir</a:t>
            </a:r>
            <a:endParaRPr sz="2351">
              <a:latin typeface="Calibri"/>
              <a:cs typeface="Calibri"/>
            </a:endParaRPr>
          </a:p>
          <a:p>
            <a:pPr algn="ctr">
              <a:spcBef>
                <a:spcPts val="185"/>
              </a:spcBef>
            </a:pPr>
            <a:r>
              <a:rPr sz="1650" spc="-11">
                <a:solidFill>
                  <a:srgbClr val="FFFFFF"/>
                </a:solidFill>
                <a:latin typeface="Lucida Sans"/>
                <a:cs typeface="Lucida Sans"/>
              </a:rPr>
              <a:t>India</a:t>
            </a:r>
            <a:endParaRPr sz="1650">
              <a:latin typeface="Lucida Sans"/>
              <a:cs typeface="Lucida Sans"/>
            </a:endParaRPr>
          </a:p>
        </p:txBody>
      </p:sp>
      <p:sp>
        <p:nvSpPr>
          <p:cNvPr id="64" name="object 64"/>
          <p:cNvSpPr/>
          <p:nvPr/>
        </p:nvSpPr>
        <p:spPr>
          <a:xfrm>
            <a:off x="854827" y="8035357"/>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9" y="13949"/>
                </a:lnTo>
                <a:lnTo>
                  <a:pt x="3023505" y="29087"/>
                </a:lnTo>
                <a:lnTo>
                  <a:pt x="3027248" y="47625"/>
                </a:lnTo>
                <a:lnTo>
                  <a:pt x="3027248" y="1042694"/>
                </a:lnTo>
                <a:lnTo>
                  <a:pt x="3023505" y="1061232"/>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65" name="object 65"/>
          <p:cNvSpPr txBox="1"/>
          <p:nvPr/>
        </p:nvSpPr>
        <p:spPr>
          <a:xfrm>
            <a:off x="1081888" y="8322389"/>
            <a:ext cx="2571116"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Hon.</a:t>
            </a:r>
            <a:r>
              <a:rPr sz="2351" spc="95">
                <a:solidFill>
                  <a:srgbClr val="FFFFFF"/>
                </a:solidFill>
                <a:latin typeface="Calibri"/>
                <a:cs typeface="Calibri"/>
              </a:rPr>
              <a:t> </a:t>
            </a:r>
            <a:r>
              <a:rPr sz="2351">
                <a:solidFill>
                  <a:srgbClr val="FFFFFF"/>
                </a:solidFill>
                <a:latin typeface="Calibri"/>
                <a:cs typeface="Calibri"/>
              </a:rPr>
              <a:t>Elizabeth</a:t>
            </a:r>
            <a:r>
              <a:rPr sz="2351" spc="90">
                <a:solidFill>
                  <a:srgbClr val="FFFFFF"/>
                </a:solidFill>
                <a:latin typeface="Calibri"/>
                <a:cs typeface="Calibri"/>
              </a:rPr>
              <a:t> </a:t>
            </a:r>
            <a:r>
              <a:rPr sz="2351" spc="-20">
                <a:solidFill>
                  <a:srgbClr val="FFFFFF"/>
                </a:solidFill>
                <a:latin typeface="Calibri"/>
                <a:cs typeface="Calibri"/>
              </a:rPr>
              <a:t>Gunn</a:t>
            </a:r>
            <a:endParaRPr sz="2351">
              <a:latin typeface="Calibri"/>
              <a:cs typeface="Calibri"/>
            </a:endParaRPr>
          </a:p>
          <a:p>
            <a:pPr marL="1271" algn="ctr">
              <a:spcBef>
                <a:spcPts val="185"/>
              </a:spcBef>
            </a:pPr>
            <a:r>
              <a:rPr sz="1650" spc="-26">
                <a:solidFill>
                  <a:srgbClr val="FFFFFF"/>
                </a:solidFill>
                <a:latin typeface="Lucida Sans"/>
                <a:cs typeface="Lucida Sans"/>
              </a:rPr>
              <a:t>Washington</a:t>
            </a:r>
            <a:r>
              <a:rPr sz="1650" spc="-80">
                <a:solidFill>
                  <a:srgbClr val="FFFFFF"/>
                </a:solidFill>
                <a:latin typeface="Lucida Sans"/>
                <a:cs typeface="Lucida Sans"/>
              </a:rPr>
              <a:t> </a:t>
            </a:r>
            <a:r>
              <a:rPr sz="1650" spc="-26">
                <a:solidFill>
                  <a:srgbClr val="FFFFFF"/>
                </a:solidFill>
                <a:latin typeface="Lucida Sans"/>
                <a:cs typeface="Lucida Sans"/>
              </a:rPr>
              <a:t>DC</a:t>
            </a:r>
            <a:endParaRPr sz="1650">
              <a:latin typeface="Lucida Sans"/>
              <a:cs typeface="Lucida Sans"/>
            </a:endParaRPr>
          </a:p>
        </p:txBody>
      </p:sp>
      <p:grpSp>
        <p:nvGrpSpPr>
          <p:cNvPr id="66" name="object 66"/>
          <p:cNvGrpSpPr/>
          <p:nvPr/>
        </p:nvGrpSpPr>
        <p:grpSpPr>
          <a:xfrm>
            <a:off x="816836" y="7645548"/>
            <a:ext cx="3103245" cy="733425"/>
            <a:chOff x="816835" y="7645547"/>
            <a:chExt cx="3103245" cy="733425"/>
          </a:xfrm>
        </p:grpSpPr>
        <p:sp>
          <p:nvSpPr>
            <p:cNvPr id="67" name="object 67"/>
            <p:cNvSpPr/>
            <p:nvPr/>
          </p:nvSpPr>
          <p:spPr>
            <a:xfrm>
              <a:off x="854826" y="7683647"/>
              <a:ext cx="3027680" cy="657860"/>
            </a:xfrm>
            <a:custGeom>
              <a:avLst/>
              <a:gdLst/>
              <a:ahLst/>
              <a:cxnLst/>
              <a:rect l="l" t="t" r="r" b="b"/>
              <a:pathLst>
                <a:path w="3027679" h="657859">
                  <a:moveTo>
                    <a:pt x="2979623"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609665"/>
                  </a:lnTo>
                  <a:lnTo>
                    <a:pt x="3023505" y="628203"/>
                  </a:lnTo>
                  <a:lnTo>
                    <a:pt x="3013299" y="643341"/>
                  </a:lnTo>
                  <a:lnTo>
                    <a:pt x="2998161" y="653547"/>
                  </a:lnTo>
                  <a:lnTo>
                    <a:pt x="2979623" y="657290"/>
                  </a:lnTo>
                  <a:close/>
                </a:path>
              </a:pathLst>
            </a:custGeom>
            <a:solidFill>
              <a:srgbClr val="FFFFFF"/>
            </a:solidFill>
          </p:spPr>
          <p:txBody>
            <a:bodyPr wrap="square" lIns="0" tIns="0" rIns="0" bIns="0" rtlCol="0"/>
            <a:lstStyle/>
            <a:p>
              <a:endParaRPr/>
            </a:p>
          </p:txBody>
        </p:sp>
        <p:sp>
          <p:nvSpPr>
            <p:cNvPr id="68" name="object 68"/>
            <p:cNvSpPr/>
            <p:nvPr/>
          </p:nvSpPr>
          <p:spPr>
            <a:xfrm>
              <a:off x="854935" y="7683647"/>
              <a:ext cx="3027045" cy="657225"/>
            </a:xfrm>
            <a:custGeom>
              <a:avLst/>
              <a:gdLst/>
              <a:ahLst/>
              <a:cxnLst/>
              <a:rect l="l" t="t" r="r" b="b"/>
              <a:pathLst>
                <a:path w="3027045" h="657225">
                  <a:moveTo>
                    <a:pt x="47620" y="0"/>
                  </a:moveTo>
                  <a:lnTo>
                    <a:pt x="2979325" y="0"/>
                  </a:lnTo>
                  <a:lnTo>
                    <a:pt x="2997861" y="3742"/>
                  </a:lnTo>
                  <a:lnTo>
                    <a:pt x="3012997" y="13947"/>
                  </a:lnTo>
                  <a:lnTo>
                    <a:pt x="3023203" y="29084"/>
                  </a:lnTo>
                  <a:lnTo>
                    <a:pt x="3026945" y="47620"/>
                  </a:lnTo>
                  <a:lnTo>
                    <a:pt x="3026945" y="609604"/>
                  </a:lnTo>
                  <a:lnTo>
                    <a:pt x="3023203" y="628140"/>
                  </a:lnTo>
                  <a:lnTo>
                    <a:pt x="3012998" y="643277"/>
                  </a:lnTo>
                  <a:lnTo>
                    <a:pt x="2997861" y="653482"/>
                  </a:lnTo>
                  <a:lnTo>
                    <a:pt x="2979325" y="657224"/>
                  </a:lnTo>
                  <a:lnTo>
                    <a:pt x="47620" y="657224"/>
                  </a:lnTo>
                  <a:lnTo>
                    <a:pt x="29084" y="653482"/>
                  </a:lnTo>
                  <a:lnTo>
                    <a:pt x="13947" y="643277"/>
                  </a:lnTo>
                  <a:lnTo>
                    <a:pt x="3742" y="628140"/>
                  </a:lnTo>
                  <a:lnTo>
                    <a:pt x="0" y="609604"/>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69" name="object 69"/>
          <p:cNvSpPr txBox="1"/>
          <p:nvPr/>
        </p:nvSpPr>
        <p:spPr>
          <a:xfrm>
            <a:off x="1527592" y="7832444"/>
            <a:ext cx="1682114" cy="308546"/>
          </a:xfrm>
          <a:prstGeom prst="rect">
            <a:avLst/>
          </a:prstGeom>
        </p:spPr>
        <p:txBody>
          <a:bodyPr vert="horz" wrap="square" lIns="0" tIns="15875" rIns="0" bIns="0" rtlCol="0">
            <a:spAutoFit/>
          </a:bodyPr>
          <a:lstStyle/>
          <a:p>
            <a:pPr marL="12701">
              <a:spcBef>
                <a:spcPts val="125"/>
              </a:spcBef>
            </a:pPr>
            <a:r>
              <a:rPr sz="1901" b="1" spc="-60">
                <a:solidFill>
                  <a:srgbClr val="8B42A2"/>
                </a:solidFill>
                <a:latin typeface="Trebuchet MS"/>
                <a:cs typeface="Trebuchet MS"/>
              </a:rPr>
              <a:t>Judicial</a:t>
            </a:r>
            <a:r>
              <a:rPr sz="1901" b="1" spc="-140">
                <a:solidFill>
                  <a:srgbClr val="8B42A2"/>
                </a:solidFill>
                <a:latin typeface="Trebuchet MS"/>
                <a:cs typeface="Trebuchet MS"/>
              </a:rPr>
              <a:t> </a:t>
            </a:r>
            <a:r>
              <a:rPr sz="1901" b="1" spc="-11">
                <a:solidFill>
                  <a:srgbClr val="8B42A2"/>
                </a:solidFill>
                <a:latin typeface="Trebuchet MS"/>
                <a:cs typeface="Trebuchet MS"/>
              </a:rPr>
              <a:t>Liaison</a:t>
            </a:r>
            <a:endParaRPr sz="1901">
              <a:latin typeface="Trebuchet MS"/>
              <a:cs typeface="Trebuchet MS"/>
            </a:endParaRPr>
          </a:p>
        </p:txBody>
      </p:sp>
      <p:sp>
        <p:nvSpPr>
          <p:cNvPr id="70" name="object 70"/>
          <p:cNvSpPr/>
          <p:nvPr/>
        </p:nvSpPr>
        <p:spPr>
          <a:xfrm>
            <a:off x="4243060" y="8035357"/>
            <a:ext cx="3027680" cy="1090931"/>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71" name="object 71"/>
          <p:cNvSpPr txBox="1"/>
          <p:nvPr/>
        </p:nvSpPr>
        <p:spPr>
          <a:xfrm>
            <a:off x="4850606" y="8322386"/>
            <a:ext cx="181229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Amita</a:t>
            </a:r>
            <a:r>
              <a:rPr sz="2351" spc="75">
                <a:solidFill>
                  <a:srgbClr val="FFFFFF"/>
                </a:solidFill>
                <a:latin typeface="Calibri"/>
                <a:cs typeface="Calibri"/>
              </a:rPr>
              <a:t> </a:t>
            </a:r>
            <a:r>
              <a:rPr sz="2351" spc="41">
                <a:solidFill>
                  <a:srgbClr val="FFFFFF"/>
                </a:solidFill>
                <a:latin typeface="Calibri"/>
                <a:cs typeface="Calibri"/>
              </a:rPr>
              <a:t>Chohan</a:t>
            </a:r>
            <a:endParaRPr sz="2351">
              <a:latin typeface="Calibri"/>
              <a:cs typeface="Calibri"/>
            </a:endParaRPr>
          </a:p>
          <a:p>
            <a:pPr algn="ctr">
              <a:spcBef>
                <a:spcPts val="185"/>
              </a:spcBef>
            </a:pPr>
            <a:r>
              <a:rPr sz="1650" spc="-11">
                <a:solidFill>
                  <a:srgbClr val="FFFFFF"/>
                </a:solidFill>
                <a:latin typeface="Lucida Sans"/>
                <a:cs typeface="Lucida Sans"/>
              </a:rPr>
              <a:t>Europe</a:t>
            </a:r>
            <a:endParaRPr sz="1650">
              <a:latin typeface="Lucida Sans"/>
              <a:cs typeface="Lucida Sans"/>
            </a:endParaRPr>
          </a:p>
        </p:txBody>
      </p:sp>
      <p:grpSp>
        <p:nvGrpSpPr>
          <p:cNvPr id="72" name="object 72"/>
          <p:cNvGrpSpPr/>
          <p:nvPr/>
        </p:nvGrpSpPr>
        <p:grpSpPr>
          <a:xfrm>
            <a:off x="4205201" y="7645548"/>
            <a:ext cx="3100706" cy="733425"/>
            <a:chOff x="4205200" y="7645547"/>
            <a:chExt cx="3100705" cy="733425"/>
          </a:xfrm>
        </p:grpSpPr>
        <p:sp>
          <p:nvSpPr>
            <p:cNvPr id="73" name="object 73"/>
            <p:cNvSpPr/>
            <p:nvPr/>
          </p:nvSpPr>
          <p:spPr>
            <a:xfrm>
              <a:off x="4243060" y="7683647"/>
              <a:ext cx="3027680" cy="657860"/>
            </a:xfrm>
            <a:custGeom>
              <a:avLst/>
              <a:gdLst/>
              <a:ahLst/>
              <a:cxnLst/>
              <a:rect l="l" t="t" r="r" b="b"/>
              <a:pathLst>
                <a:path w="3027679"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74" name="object 74"/>
            <p:cNvSpPr/>
            <p:nvPr/>
          </p:nvSpPr>
          <p:spPr>
            <a:xfrm>
              <a:off x="4243300" y="7683647"/>
              <a:ext cx="3024505" cy="657225"/>
            </a:xfrm>
            <a:custGeom>
              <a:avLst/>
              <a:gdLst/>
              <a:ahLst/>
              <a:cxnLst/>
              <a:rect l="l" t="t" r="r" b="b"/>
              <a:pathLst>
                <a:path w="3024504" h="657225">
                  <a:moveTo>
                    <a:pt x="3024158" y="621894"/>
                  </a:moveTo>
                  <a:lnTo>
                    <a:pt x="2997570" y="653419"/>
                  </a:lnTo>
                  <a:lnTo>
                    <a:pt x="47615" y="657161"/>
                  </a:lnTo>
                  <a:lnTo>
                    <a:pt x="29081" y="653419"/>
                  </a:lnTo>
                  <a:lnTo>
                    <a:pt x="13946" y="643214"/>
                  </a:lnTo>
                  <a:lnTo>
                    <a:pt x="3741" y="628079"/>
                  </a:lnTo>
                  <a:lnTo>
                    <a:pt x="0" y="609545"/>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6"/>
                  </a:lnTo>
                </a:path>
              </a:pathLst>
            </a:custGeom>
            <a:ln w="76199">
              <a:solidFill>
                <a:srgbClr val="8B42A2"/>
              </a:solidFill>
            </a:ln>
          </p:spPr>
          <p:txBody>
            <a:bodyPr wrap="square" lIns="0" tIns="0" rIns="0" bIns="0" rtlCol="0"/>
            <a:lstStyle/>
            <a:p>
              <a:endParaRPr/>
            </a:p>
          </p:txBody>
        </p:sp>
      </p:grpSp>
      <p:sp>
        <p:nvSpPr>
          <p:cNvPr id="75" name="object 75"/>
          <p:cNvSpPr txBox="1"/>
          <p:nvPr/>
        </p:nvSpPr>
        <p:spPr>
          <a:xfrm>
            <a:off x="4866095" y="7832444"/>
            <a:ext cx="1781175" cy="308546"/>
          </a:xfrm>
          <a:prstGeom prst="rect">
            <a:avLst/>
          </a:prstGeom>
        </p:spPr>
        <p:txBody>
          <a:bodyPr vert="horz" wrap="square" lIns="0" tIns="15875" rIns="0" bIns="0" rtlCol="0">
            <a:spAutoFit/>
          </a:bodyPr>
          <a:lstStyle/>
          <a:p>
            <a:pPr marL="12701">
              <a:spcBef>
                <a:spcPts val="125"/>
              </a:spcBef>
            </a:pPr>
            <a:r>
              <a:rPr sz="1901" b="1" spc="-65">
                <a:solidFill>
                  <a:srgbClr val="8B42A2"/>
                </a:solidFill>
                <a:latin typeface="Trebuchet MS"/>
                <a:cs typeface="Trebuchet MS"/>
              </a:rPr>
              <a:t>2025</a:t>
            </a:r>
            <a:r>
              <a:rPr sz="1901" b="1" spc="-140">
                <a:solidFill>
                  <a:srgbClr val="8B42A2"/>
                </a:solidFill>
                <a:latin typeface="Trebuchet MS"/>
                <a:cs typeface="Trebuchet MS"/>
              </a:rPr>
              <a:t> </a:t>
            </a:r>
            <a:r>
              <a:rPr sz="1901" b="1">
                <a:solidFill>
                  <a:srgbClr val="8B42A2"/>
                </a:solidFill>
                <a:latin typeface="Trebuchet MS"/>
                <a:cs typeface="Trebuchet MS"/>
              </a:rPr>
              <a:t>Rising</a:t>
            </a:r>
            <a:r>
              <a:rPr sz="1901" b="1" spc="-140">
                <a:solidFill>
                  <a:srgbClr val="8B42A2"/>
                </a:solidFill>
                <a:latin typeface="Trebuchet MS"/>
                <a:cs typeface="Trebuchet MS"/>
              </a:rPr>
              <a:t> </a:t>
            </a:r>
            <a:r>
              <a:rPr sz="1901" b="1" spc="-20">
                <a:solidFill>
                  <a:srgbClr val="8B42A2"/>
                </a:solidFill>
                <a:latin typeface="Trebuchet MS"/>
                <a:cs typeface="Trebuchet MS"/>
              </a:rPr>
              <a:t>Star</a:t>
            </a:r>
            <a:endParaRPr sz="1901">
              <a:latin typeface="Trebuchet MS"/>
              <a:cs typeface="Trebuchet MS"/>
            </a:endParaRPr>
          </a:p>
        </p:txBody>
      </p:sp>
      <p:grpSp>
        <p:nvGrpSpPr>
          <p:cNvPr id="76" name="object 76"/>
          <p:cNvGrpSpPr/>
          <p:nvPr/>
        </p:nvGrpSpPr>
        <p:grpSpPr>
          <a:xfrm>
            <a:off x="816967" y="2255622"/>
            <a:ext cx="3100706" cy="1480185"/>
            <a:chOff x="816966" y="2255622"/>
            <a:chExt cx="3100705" cy="1480185"/>
          </a:xfrm>
        </p:grpSpPr>
        <p:sp>
          <p:nvSpPr>
            <p:cNvPr id="77" name="object 77"/>
            <p:cNvSpPr/>
            <p:nvPr/>
          </p:nvSpPr>
          <p:spPr>
            <a:xfrm>
              <a:off x="854826" y="2645430"/>
              <a:ext cx="3027680" cy="1090930"/>
            </a:xfrm>
            <a:custGeom>
              <a:avLst/>
              <a:gdLst/>
              <a:ahLst/>
              <a:cxnLst/>
              <a:rect l="l" t="t" r="r" b="b"/>
              <a:pathLst>
                <a:path w="3027679"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1" y="3742"/>
                  </a:lnTo>
                  <a:lnTo>
                    <a:pt x="3013299" y="13949"/>
                  </a:lnTo>
                  <a:lnTo>
                    <a:pt x="3023505" y="29087"/>
                  </a:lnTo>
                  <a:lnTo>
                    <a:pt x="3027248" y="47624"/>
                  </a:lnTo>
                  <a:lnTo>
                    <a:pt x="3027248" y="1042694"/>
                  </a:lnTo>
                  <a:lnTo>
                    <a:pt x="3023505" y="1061231"/>
                  </a:lnTo>
                  <a:lnTo>
                    <a:pt x="3013299" y="1076370"/>
                  </a:lnTo>
                  <a:lnTo>
                    <a:pt x="2998161" y="1086576"/>
                  </a:lnTo>
                  <a:lnTo>
                    <a:pt x="2979623" y="1090319"/>
                  </a:lnTo>
                  <a:close/>
                </a:path>
              </a:pathLst>
            </a:custGeom>
            <a:solidFill>
              <a:srgbClr val="8B42A2"/>
            </a:solidFill>
          </p:spPr>
          <p:txBody>
            <a:bodyPr wrap="square" lIns="0" tIns="0" rIns="0" bIns="0" rtlCol="0"/>
            <a:lstStyle/>
            <a:p>
              <a:endParaRPr/>
            </a:p>
          </p:txBody>
        </p:sp>
        <p:sp>
          <p:nvSpPr>
            <p:cNvPr id="78" name="object 78"/>
            <p:cNvSpPr/>
            <p:nvPr/>
          </p:nvSpPr>
          <p:spPr>
            <a:xfrm>
              <a:off x="854826" y="2293722"/>
              <a:ext cx="3027680" cy="657860"/>
            </a:xfrm>
            <a:custGeom>
              <a:avLst/>
              <a:gdLst/>
              <a:ahLst/>
              <a:cxnLst/>
              <a:rect l="l" t="t" r="r" b="b"/>
              <a:pathLst>
                <a:path w="3027679" h="657860">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79" name="object 79"/>
            <p:cNvSpPr/>
            <p:nvPr/>
          </p:nvSpPr>
          <p:spPr>
            <a:xfrm>
              <a:off x="855066" y="2293722"/>
              <a:ext cx="3024505" cy="657225"/>
            </a:xfrm>
            <a:custGeom>
              <a:avLst/>
              <a:gdLst/>
              <a:ahLst/>
              <a:cxnLst/>
              <a:rect l="l" t="t" r="r" b="b"/>
              <a:pathLst>
                <a:path w="3024504" h="657225">
                  <a:moveTo>
                    <a:pt x="3024158" y="621896"/>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8" y="35264"/>
                  </a:lnTo>
                </a:path>
              </a:pathLst>
            </a:custGeom>
            <a:ln w="76199">
              <a:solidFill>
                <a:srgbClr val="8B42A2"/>
              </a:solidFill>
            </a:ln>
          </p:spPr>
          <p:txBody>
            <a:bodyPr wrap="square" lIns="0" tIns="0" rIns="0" bIns="0" rtlCol="0"/>
            <a:lstStyle/>
            <a:p>
              <a:endParaRPr/>
            </a:p>
          </p:txBody>
        </p:sp>
      </p:grpSp>
      <p:sp>
        <p:nvSpPr>
          <p:cNvPr id="80" name="object 80"/>
          <p:cNvSpPr txBox="1"/>
          <p:nvPr/>
        </p:nvSpPr>
        <p:spPr>
          <a:xfrm>
            <a:off x="1426309" y="2321710"/>
            <a:ext cx="1884680" cy="1308821"/>
          </a:xfrm>
          <a:prstGeom prst="rect">
            <a:avLst/>
          </a:prstGeom>
        </p:spPr>
        <p:txBody>
          <a:bodyPr vert="horz" wrap="square" lIns="0" tIns="64136" rIns="0" bIns="0" rtlCol="0">
            <a:spAutoFit/>
          </a:bodyPr>
          <a:lstStyle/>
          <a:p>
            <a:pPr marL="12701" marR="5081" algn="ctr">
              <a:lnSpc>
                <a:spcPts val="1901"/>
              </a:lnSpc>
              <a:spcBef>
                <a:spcPts val="506"/>
              </a:spcBef>
            </a:pPr>
            <a:r>
              <a:rPr sz="1901" b="1">
                <a:solidFill>
                  <a:srgbClr val="8B42A2"/>
                </a:solidFill>
                <a:latin typeface="Trebuchet MS"/>
                <a:cs typeface="Trebuchet MS"/>
              </a:rPr>
              <a:t>Member</a:t>
            </a:r>
            <a:r>
              <a:rPr sz="1901" b="1" spc="-180">
                <a:solidFill>
                  <a:srgbClr val="8B42A2"/>
                </a:solidFill>
                <a:latin typeface="Trebuchet MS"/>
                <a:cs typeface="Trebuchet MS"/>
              </a:rPr>
              <a:t> </a:t>
            </a:r>
            <a:r>
              <a:rPr sz="1901" b="1" spc="-41">
                <a:solidFill>
                  <a:srgbClr val="8B42A2"/>
                </a:solidFill>
                <a:latin typeface="Trebuchet MS"/>
                <a:cs typeface="Trebuchet MS"/>
              </a:rPr>
              <a:t>Services </a:t>
            </a:r>
            <a:r>
              <a:rPr sz="1901" b="1" spc="-35">
                <a:solidFill>
                  <a:srgbClr val="8B42A2"/>
                </a:solidFill>
                <a:latin typeface="Trebuchet MS"/>
                <a:cs typeface="Trebuchet MS"/>
              </a:rPr>
              <a:t>Co-</a:t>
            </a:r>
            <a:r>
              <a:rPr sz="1901" b="1" spc="-11">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Bodie</a:t>
            </a:r>
            <a:r>
              <a:rPr sz="2351" spc="90">
                <a:solidFill>
                  <a:srgbClr val="FFFFFF"/>
                </a:solidFill>
                <a:latin typeface="Calibri"/>
                <a:cs typeface="Calibri"/>
              </a:rPr>
              <a:t> </a:t>
            </a:r>
            <a:r>
              <a:rPr sz="2351" spc="-11">
                <a:solidFill>
                  <a:srgbClr val="FFFFFF"/>
                </a:solidFill>
                <a:latin typeface="Calibri"/>
                <a:cs typeface="Calibri"/>
              </a:rPr>
              <a:t>Cowell</a:t>
            </a:r>
            <a:endParaRPr sz="2351">
              <a:latin typeface="Calibri"/>
              <a:cs typeface="Calibri"/>
            </a:endParaRPr>
          </a:p>
          <a:p>
            <a:pPr algn="ctr">
              <a:spcBef>
                <a:spcPts val="185"/>
              </a:spcBef>
            </a:pPr>
            <a:r>
              <a:rPr sz="1650">
                <a:solidFill>
                  <a:srgbClr val="FFFFFF"/>
                </a:solidFill>
                <a:latin typeface="Lucida Sans"/>
                <a:cs typeface="Lucida Sans"/>
              </a:rPr>
              <a:t>New</a:t>
            </a:r>
            <a:r>
              <a:rPr sz="1650" spc="-71">
                <a:solidFill>
                  <a:srgbClr val="FFFFFF"/>
                </a:solidFill>
                <a:latin typeface="Lucida Sans"/>
                <a:cs typeface="Lucida Sans"/>
              </a:rPr>
              <a:t> </a:t>
            </a:r>
            <a:r>
              <a:rPr sz="1650" spc="-11">
                <a:solidFill>
                  <a:srgbClr val="FFFFFF"/>
                </a:solidFill>
                <a:latin typeface="Lucida Sans"/>
                <a:cs typeface="Lucida Sans"/>
              </a:rPr>
              <a:t>England</a:t>
            </a:r>
            <a:endParaRPr sz="1650">
              <a:latin typeface="Lucida Sans"/>
              <a:cs typeface="Lucida Sans"/>
            </a:endParaRPr>
          </a:p>
        </p:txBody>
      </p:sp>
      <p:pic>
        <p:nvPicPr>
          <p:cNvPr id="81" name="object 81"/>
          <p:cNvPicPr/>
          <p:nvPr/>
        </p:nvPicPr>
        <p:blipFill>
          <a:blip r:embed="rId2" cstate="print"/>
          <a:stretch>
            <a:fillRect/>
          </a:stretch>
        </p:blipFill>
        <p:spPr>
          <a:xfrm>
            <a:off x="15571103" y="319090"/>
            <a:ext cx="2473760" cy="492980"/>
          </a:xfrm>
          <a:prstGeom prst="rect">
            <a:avLst/>
          </a:prstGeom>
        </p:spPr>
      </p:pic>
      <p:sp>
        <p:nvSpPr>
          <p:cNvPr id="83" name="object 83"/>
          <p:cNvSpPr/>
          <p:nvPr/>
        </p:nvSpPr>
        <p:spPr>
          <a:xfrm>
            <a:off x="4243061" y="4442072"/>
            <a:ext cx="3027680" cy="1090931"/>
          </a:xfrm>
          <a:custGeom>
            <a:avLst/>
            <a:gdLst/>
            <a:ahLst/>
            <a:cxnLst/>
            <a:rect l="l" t="t" r="r" b="b"/>
            <a:pathLst>
              <a:path w="3027679" h="1090929">
                <a:moveTo>
                  <a:pt x="2979623" y="1090319"/>
                </a:moveTo>
                <a:lnTo>
                  <a:pt x="47625" y="1090319"/>
                </a:lnTo>
                <a:lnTo>
                  <a:pt x="29087" y="1086576"/>
                </a:lnTo>
                <a:lnTo>
                  <a:pt x="13949" y="1076370"/>
                </a:lnTo>
                <a:lnTo>
                  <a:pt x="3742" y="1061232"/>
                </a:lnTo>
                <a:lnTo>
                  <a:pt x="0" y="1042694"/>
                </a:lnTo>
                <a:lnTo>
                  <a:pt x="0" y="47625"/>
                </a:lnTo>
                <a:lnTo>
                  <a:pt x="3742" y="29087"/>
                </a:lnTo>
                <a:lnTo>
                  <a:pt x="13949" y="13949"/>
                </a:lnTo>
                <a:lnTo>
                  <a:pt x="29087" y="3742"/>
                </a:lnTo>
                <a:lnTo>
                  <a:pt x="47625" y="0"/>
                </a:lnTo>
                <a:lnTo>
                  <a:pt x="2979623" y="0"/>
                </a:lnTo>
                <a:lnTo>
                  <a:pt x="2998160" y="3742"/>
                </a:lnTo>
                <a:lnTo>
                  <a:pt x="3013299" y="13949"/>
                </a:lnTo>
                <a:lnTo>
                  <a:pt x="3023505" y="29087"/>
                </a:lnTo>
                <a:lnTo>
                  <a:pt x="3027248" y="47625"/>
                </a:lnTo>
                <a:lnTo>
                  <a:pt x="3027248" y="1042694"/>
                </a:lnTo>
                <a:lnTo>
                  <a:pt x="3023505" y="1061232"/>
                </a:lnTo>
                <a:lnTo>
                  <a:pt x="3013299"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84" name="object 84"/>
          <p:cNvSpPr txBox="1"/>
          <p:nvPr/>
        </p:nvSpPr>
        <p:spPr>
          <a:xfrm>
            <a:off x="4374478" y="4729103"/>
            <a:ext cx="2764790" cy="685572"/>
          </a:xfrm>
          <a:prstGeom prst="rect">
            <a:avLst/>
          </a:prstGeom>
        </p:spPr>
        <p:txBody>
          <a:bodyPr vert="horz" wrap="square" lIns="0" tIns="43815" rIns="0" bIns="0" rtlCol="0">
            <a:spAutoFit/>
          </a:bodyPr>
          <a:lstStyle/>
          <a:p>
            <a:pPr algn="ctr">
              <a:spcBef>
                <a:spcPts val="345"/>
              </a:spcBef>
            </a:pPr>
            <a:r>
              <a:rPr sz="2351">
                <a:solidFill>
                  <a:srgbClr val="FFFFFF"/>
                </a:solidFill>
                <a:latin typeface="Calibri"/>
                <a:cs typeface="Calibri"/>
              </a:rPr>
              <a:t>Roopa</a:t>
            </a:r>
            <a:r>
              <a:rPr sz="2351" spc="131">
                <a:solidFill>
                  <a:srgbClr val="FFFFFF"/>
                </a:solidFill>
                <a:latin typeface="Calibri"/>
                <a:cs typeface="Calibri"/>
              </a:rPr>
              <a:t> </a:t>
            </a:r>
            <a:r>
              <a:rPr sz="2351" spc="-11">
                <a:solidFill>
                  <a:srgbClr val="FFFFFF"/>
                </a:solidFill>
                <a:latin typeface="Calibri"/>
                <a:cs typeface="Calibri"/>
              </a:rPr>
              <a:t>Somasundaran</a:t>
            </a:r>
            <a:endParaRPr sz="2351">
              <a:latin typeface="Calibri"/>
              <a:cs typeface="Calibri"/>
            </a:endParaRPr>
          </a:p>
          <a:p>
            <a:pPr algn="ctr">
              <a:spcBef>
                <a:spcPts val="185"/>
              </a:spcBef>
            </a:pPr>
            <a:r>
              <a:rPr sz="1650" spc="-11">
                <a:solidFill>
                  <a:srgbClr val="FFFFFF"/>
                </a:solidFill>
                <a:latin typeface="Lucida Sans"/>
                <a:cs typeface="Lucida Sans"/>
              </a:rPr>
              <a:t>India</a:t>
            </a:r>
            <a:endParaRPr sz="1650">
              <a:latin typeface="Lucida Sans"/>
              <a:cs typeface="Lucida Sans"/>
            </a:endParaRPr>
          </a:p>
        </p:txBody>
      </p:sp>
      <p:grpSp>
        <p:nvGrpSpPr>
          <p:cNvPr id="85" name="object 85"/>
          <p:cNvGrpSpPr/>
          <p:nvPr/>
        </p:nvGrpSpPr>
        <p:grpSpPr>
          <a:xfrm>
            <a:off x="4205069" y="4052265"/>
            <a:ext cx="3103245" cy="733425"/>
            <a:chOff x="4205068" y="4052264"/>
            <a:chExt cx="3103245" cy="733425"/>
          </a:xfrm>
        </p:grpSpPr>
        <p:sp>
          <p:nvSpPr>
            <p:cNvPr id="86" name="object 86"/>
            <p:cNvSpPr/>
            <p:nvPr/>
          </p:nvSpPr>
          <p:spPr>
            <a:xfrm>
              <a:off x="4243060" y="4090363"/>
              <a:ext cx="3027680" cy="657860"/>
            </a:xfrm>
            <a:custGeom>
              <a:avLst/>
              <a:gdLst/>
              <a:ahLst/>
              <a:cxnLst/>
              <a:rect l="l" t="t" r="r" b="b"/>
              <a:pathLst>
                <a:path w="3027679" h="657860">
                  <a:moveTo>
                    <a:pt x="2979623" y="657290"/>
                  </a:moveTo>
                  <a:lnTo>
                    <a:pt x="47624" y="657290"/>
                  </a:lnTo>
                  <a:lnTo>
                    <a:pt x="29087" y="653547"/>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609665"/>
                  </a:lnTo>
                  <a:lnTo>
                    <a:pt x="3023505" y="628203"/>
                  </a:lnTo>
                  <a:lnTo>
                    <a:pt x="3013298" y="643341"/>
                  </a:lnTo>
                  <a:lnTo>
                    <a:pt x="2998160" y="653547"/>
                  </a:lnTo>
                  <a:lnTo>
                    <a:pt x="2979623" y="657290"/>
                  </a:lnTo>
                  <a:close/>
                </a:path>
              </a:pathLst>
            </a:custGeom>
            <a:solidFill>
              <a:srgbClr val="FFFFFF"/>
            </a:solidFill>
          </p:spPr>
          <p:txBody>
            <a:bodyPr wrap="square" lIns="0" tIns="0" rIns="0" bIns="0" rtlCol="0"/>
            <a:lstStyle/>
            <a:p>
              <a:endParaRPr/>
            </a:p>
          </p:txBody>
        </p:sp>
        <p:sp>
          <p:nvSpPr>
            <p:cNvPr id="87" name="object 87"/>
            <p:cNvSpPr/>
            <p:nvPr/>
          </p:nvSpPr>
          <p:spPr>
            <a:xfrm>
              <a:off x="4243168" y="4090364"/>
              <a:ext cx="3027045" cy="657225"/>
            </a:xfrm>
            <a:custGeom>
              <a:avLst/>
              <a:gdLst/>
              <a:ahLst/>
              <a:cxnLst/>
              <a:rect l="l" t="t" r="r" b="b"/>
              <a:pathLst>
                <a:path w="3027045" h="657225">
                  <a:moveTo>
                    <a:pt x="47620" y="0"/>
                  </a:moveTo>
                  <a:lnTo>
                    <a:pt x="2979325" y="0"/>
                  </a:lnTo>
                  <a:lnTo>
                    <a:pt x="2997861" y="3742"/>
                  </a:lnTo>
                  <a:lnTo>
                    <a:pt x="3012998" y="13947"/>
                  </a:lnTo>
                  <a:lnTo>
                    <a:pt x="3023203" y="29084"/>
                  </a:lnTo>
                  <a:lnTo>
                    <a:pt x="3026946" y="47620"/>
                  </a:lnTo>
                  <a:lnTo>
                    <a:pt x="3026946" y="609604"/>
                  </a:lnTo>
                  <a:lnTo>
                    <a:pt x="3023203" y="628140"/>
                  </a:lnTo>
                  <a:lnTo>
                    <a:pt x="3012998" y="643277"/>
                  </a:lnTo>
                  <a:lnTo>
                    <a:pt x="2997861" y="653482"/>
                  </a:lnTo>
                  <a:lnTo>
                    <a:pt x="2979325" y="657224"/>
                  </a:lnTo>
                  <a:lnTo>
                    <a:pt x="47620" y="657224"/>
                  </a:lnTo>
                  <a:lnTo>
                    <a:pt x="29084" y="653482"/>
                  </a:lnTo>
                  <a:lnTo>
                    <a:pt x="13947" y="643277"/>
                  </a:lnTo>
                  <a:lnTo>
                    <a:pt x="3742" y="628140"/>
                  </a:lnTo>
                  <a:lnTo>
                    <a:pt x="0" y="609604"/>
                  </a:lnTo>
                  <a:lnTo>
                    <a:pt x="0" y="47620"/>
                  </a:lnTo>
                  <a:lnTo>
                    <a:pt x="3742" y="29084"/>
                  </a:lnTo>
                  <a:lnTo>
                    <a:pt x="13947" y="13947"/>
                  </a:lnTo>
                  <a:lnTo>
                    <a:pt x="29084" y="3742"/>
                  </a:lnTo>
                  <a:lnTo>
                    <a:pt x="47620" y="0"/>
                  </a:lnTo>
                </a:path>
              </a:pathLst>
            </a:custGeom>
            <a:ln w="76199">
              <a:solidFill>
                <a:srgbClr val="8B42A2"/>
              </a:solidFill>
            </a:ln>
          </p:spPr>
          <p:txBody>
            <a:bodyPr wrap="square" lIns="0" tIns="0" rIns="0" bIns="0" rtlCol="0"/>
            <a:lstStyle/>
            <a:p>
              <a:endParaRPr/>
            </a:p>
          </p:txBody>
        </p:sp>
      </p:grpSp>
      <p:sp>
        <p:nvSpPr>
          <p:cNvPr id="88" name="object 88"/>
          <p:cNvSpPr txBox="1"/>
          <p:nvPr/>
        </p:nvSpPr>
        <p:spPr>
          <a:xfrm>
            <a:off x="4322924" y="4118351"/>
            <a:ext cx="2870201" cy="552075"/>
          </a:xfrm>
          <a:prstGeom prst="rect">
            <a:avLst/>
          </a:prstGeom>
        </p:spPr>
        <p:txBody>
          <a:bodyPr vert="horz" wrap="square" lIns="0" tIns="64136" rIns="0" bIns="0" rtlCol="0">
            <a:spAutoFit/>
          </a:bodyPr>
          <a:lstStyle/>
          <a:p>
            <a:pPr marL="987474" marR="741717" indent="-240677">
              <a:lnSpc>
                <a:spcPts val="1901"/>
              </a:lnSpc>
              <a:spcBef>
                <a:spcPts val="506"/>
              </a:spcBef>
            </a:pPr>
            <a:r>
              <a:rPr sz="1901" b="1" spc="-26">
                <a:solidFill>
                  <a:srgbClr val="8B42A2"/>
                </a:solidFill>
                <a:latin typeface="Trebuchet MS"/>
                <a:cs typeface="Trebuchet MS"/>
              </a:rPr>
              <a:t>Social</a:t>
            </a:r>
            <a:r>
              <a:rPr sz="1901" b="1" spc="-146">
                <a:solidFill>
                  <a:srgbClr val="8B42A2"/>
                </a:solidFill>
                <a:latin typeface="Trebuchet MS"/>
                <a:cs typeface="Trebuchet MS"/>
              </a:rPr>
              <a:t> </a:t>
            </a:r>
            <a:r>
              <a:rPr sz="1901" b="1" spc="-20">
                <a:solidFill>
                  <a:srgbClr val="8B42A2"/>
                </a:solidFill>
                <a:latin typeface="Trebuchet MS"/>
                <a:cs typeface="Trebuchet MS"/>
              </a:rPr>
              <a:t>Media </a:t>
            </a:r>
            <a:r>
              <a:rPr sz="1901" b="1" spc="-11">
                <a:solidFill>
                  <a:srgbClr val="8B42A2"/>
                </a:solidFill>
                <a:latin typeface="Trebuchet MS"/>
                <a:cs typeface="Trebuchet MS"/>
              </a:rPr>
              <a:t>Director</a:t>
            </a:r>
            <a:endParaRPr sz="1901">
              <a:latin typeface="Trebuchet MS"/>
              <a:cs typeface="Trebuchet MS"/>
            </a:endParaRPr>
          </a:p>
        </p:txBody>
      </p:sp>
      <p:grpSp>
        <p:nvGrpSpPr>
          <p:cNvPr id="89" name="object 89"/>
          <p:cNvGrpSpPr/>
          <p:nvPr/>
        </p:nvGrpSpPr>
        <p:grpSpPr>
          <a:xfrm>
            <a:off x="14369903" y="5848907"/>
            <a:ext cx="3100706" cy="1480185"/>
            <a:chOff x="14369902" y="5848906"/>
            <a:chExt cx="3100705" cy="1480185"/>
          </a:xfrm>
        </p:grpSpPr>
        <p:sp>
          <p:nvSpPr>
            <p:cNvPr id="90" name="object 90"/>
            <p:cNvSpPr/>
            <p:nvPr/>
          </p:nvSpPr>
          <p:spPr>
            <a:xfrm>
              <a:off x="14407761" y="6238714"/>
              <a:ext cx="3027680" cy="1090930"/>
            </a:xfrm>
            <a:custGeom>
              <a:avLst/>
              <a:gdLst/>
              <a:ahLst/>
              <a:cxnLst/>
              <a:rect l="l" t="t" r="r" b="b"/>
              <a:pathLst>
                <a:path w="3027680" h="1090929">
                  <a:moveTo>
                    <a:pt x="2979623" y="1090319"/>
                  </a:moveTo>
                  <a:lnTo>
                    <a:pt x="47624" y="1090319"/>
                  </a:lnTo>
                  <a:lnTo>
                    <a:pt x="29087" y="1086576"/>
                  </a:lnTo>
                  <a:lnTo>
                    <a:pt x="13949" y="1076370"/>
                  </a:lnTo>
                  <a:lnTo>
                    <a:pt x="3742" y="1061231"/>
                  </a:lnTo>
                  <a:lnTo>
                    <a:pt x="0" y="1042694"/>
                  </a:lnTo>
                  <a:lnTo>
                    <a:pt x="0" y="47624"/>
                  </a:lnTo>
                  <a:lnTo>
                    <a:pt x="3742" y="29087"/>
                  </a:lnTo>
                  <a:lnTo>
                    <a:pt x="13949" y="13949"/>
                  </a:lnTo>
                  <a:lnTo>
                    <a:pt x="29087" y="3742"/>
                  </a:lnTo>
                  <a:lnTo>
                    <a:pt x="47624" y="0"/>
                  </a:lnTo>
                  <a:lnTo>
                    <a:pt x="2979623" y="0"/>
                  </a:lnTo>
                  <a:lnTo>
                    <a:pt x="2998160" y="3742"/>
                  </a:lnTo>
                  <a:lnTo>
                    <a:pt x="3013298" y="13949"/>
                  </a:lnTo>
                  <a:lnTo>
                    <a:pt x="3023505" y="29087"/>
                  </a:lnTo>
                  <a:lnTo>
                    <a:pt x="3027248" y="47624"/>
                  </a:lnTo>
                  <a:lnTo>
                    <a:pt x="3027248" y="1042694"/>
                  </a:lnTo>
                  <a:lnTo>
                    <a:pt x="3023505" y="1061231"/>
                  </a:lnTo>
                  <a:lnTo>
                    <a:pt x="3013298" y="1076370"/>
                  </a:lnTo>
                  <a:lnTo>
                    <a:pt x="2998160" y="1086576"/>
                  </a:lnTo>
                  <a:lnTo>
                    <a:pt x="2979623" y="1090319"/>
                  </a:lnTo>
                  <a:close/>
                </a:path>
              </a:pathLst>
            </a:custGeom>
            <a:solidFill>
              <a:srgbClr val="8B42A2"/>
            </a:solidFill>
          </p:spPr>
          <p:txBody>
            <a:bodyPr wrap="square" lIns="0" tIns="0" rIns="0" bIns="0" rtlCol="0"/>
            <a:lstStyle/>
            <a:p>
              <a:endParaRPr/>
            </a:p>
          </p:txBody>
        </p:sp>
        <p:sp>
          <p:nvSpPr>
            <p:cNvPr id="91" name="object 91"/>
            <p:cNvSpPr/>
            <p:nvPr/>
          </p:nvSpPr>
          <p:spPr>
            <a:xfrm>
              <a:off x="14407763" y="5887006"/>
              <a:ext cx="3027680" cy="657860"/>
            </a:xfrm>
            <a:custGeom>
              <a:avLst/>
              <a:gdLst/>
              <a:ahLst/>
              <a:cxnLst/>
              <a:rect l="l" t="t" r="r" b="b"/>
              <a:pathLst>
                <a:path w="3027680" h="657859">
                  <a:moveTo>
                    <a:pt x="2979623" y="657290"/>
                  </a:moveTo>
                  <a:lnTo>
                    <a:pt x="47624" y="657290"/>
                  </a:lnTo>
                  <a:lnTo>
                    <a:pt x="29087" y="653548"/>
                  </a:lnTo>
                  <a:lnTo>
                    <a:pt x="13949" y="643341"/>
                  </a:lnTo>
                  <a:lnTo>
                    <a:pt x="3742" y="628203"/>
                  </a:lnTo>
                  <a:lnTo>
                    <a:pt x="0" y="609665"/>
                  </a:lnTo>
                  <a:lnTo>
                    <a:pt x="0" y="47624"/>
                  </a:lnTo>
                  <a:lnTo>
                    <a:pt x="3742" y="29087"/>
                  </a:lnTo>
                  <a:lnTo>
                    <a:pt x="13949" y="13949"/>
                  </a:lnTo>
                  <a:lnTo>
                    <a:pt x="29087" y="3742"/>
                  </a:lnTo>
                  <a:lnTo>
                    <a:pt x="47624" y="0"/>
                  </a:lnTo>
                  <a:lnTo>
                    <a:pt x="2979623" y="0"/>
                  </a:lnTo>
                  <a:lnTo>
                    <a:pt x="2998160" y="3742"/>
                  </a:lnTo>
                  <a:lnTo>
                    <a:pt x="3013299" y="13949"/>
                  </a:lnTo>
                  <a:lnTo>
                    <a:pt x="3023505" y="29087"/>
                  </a:lnTo>
                  <a:lnTo>
                    <a:pt x="3027248" y="47624"/>
                  </a:lnTo>
                  <a:lnTo>
                    <a:pt x="3027248" y="609665"/>
                  </a:lnTo>
                  <a:lnTo>
                    <a:pt x="3023505" y="628203"/>
                  </a:lnTo>
                  <a:lnTo>
                    <a:pt x="3013299" y="643341"/>
                  </a:lnTo>
                  <a:lnTo>
                    <a:pt x="2998160" y="653548"/>
                  </a:lnTo>
                  <a:lnTo>
                    <a:pt x="2979623" y="657290"/>
                  </a:lnTo>
                  <a:close/>
                </a:path>
              </a:pathLst>
            </a:custGeom>
            <a:solidFill>
              <a:srgbClr val="FFFFFF"/>
            </a:solidFill>
          </p:spPr>
          <p:txBody>
            <a:bodyPr wrap="square" lIns="0" tIns="0" rIns="0" bIns="0" rtlCol="0"/>
            <a:lstStyle/>
            <a:p>
              <a:endParaRPr/>
            </a:p>
          </p:txBody>
        </p:sp>
        <p:sp>
          <p:nvSpPr>
            <p:cNvPr id="92" name="object 92"/>
            <p:cNvSpPr/>
            <p:nvPr/>
          </p:nvSpPr>
          <p:spPr>
            <a:xfrm>
              <a:off x="14408002" y="5887006"/>
              <a:ext cx="3024505" cy="657225"/>
            </a:xfrm>
            <a:custGeom>
              <a:avLst/>
              <a:gdLst/>
              <a:ahLst/>
              <a:cxnLst/>
              <a:rect l="l" t="t" r="r" b="b"/>
              <a:pathLst>
                <a:path w="3024505" h="657225">
                  <a:moveTo>
                    <a:pt x="3024157" y="621898"/>
                  </a:moveTo>
                  <a:lnTo>
                    <a:pt x="3022909" y="628079"/>
                  </a:lnTo>
                  <a:lnTo>
                    <a:pt x="3012705" y="643214"/>
                  </a:lnTo>
                  <a:lnTo>
                    <a:pt x="2997570" y="653419"/>
                  </a:lnTo>
                  <a:lnTo>
                    <a:pt x="2979035" y="657161"/>
                  </a:lnTo>
                  <a:lnTo>
                    <a:pt x="47615" y="657161"/>
                  </a:lnTo>
                  <a:lnTo>
                    <a:pt x="3741" y="628079"/>
                  </a:lnTo>
                  <a:lnTo>
                    <a:pt x="0" y="47615"/>
                  </a:lnTo>
                  <a:lnTo>
                    <a:pt x="3741" y="29081"/>
                  </a:lnTo>
                  <a:lnTo>
                    <a:pt x="13946" y="13946"/>
                  </a:lnTo>
                  <a:lnTo>
                    <a:pt x="29081" y="3741"/>
                  </a:lnTo>
                  <a:lnTo>
                    <a:pt x="47615" y="0"/>
                  </a:lnTo>
                  <a:lnTo>
                    <a:pt x="2979035" y="0"/>
                  </a:lnTo>
                  <a:lnTo>
                    <a:pt x="2997570" y="3741"/>
                  </a:lnTo>
                  <a:lnTo>
                    <a:pt x="3012705" y="13946"/>
                  </a:lnTo>
                  <a:lnTo>
                    <a:pt x="3022909" y="29081"/>
                  </a:lnTo>
                  <a:lnTo>
                    <a:pt x="3024157" y="35262"/>
                  </a:lnTo>
                </a:path>
              </a:pathLst>
            </a:custGeom>
            <a:ln w="76199">
              <a:solidFill>
                <a:srgbClr val="8B42A2"/>
              </a:solidFill>
            </a:ln>
          </p:spPr>
          <p:txBody>
            <a:bodyPr wrap="square" lIns="0" tIns="0" rIns="0" bIns="0" rtlCol="0"/>
            <a:lstStyle/>
            <a:p>
              <a:endParaRPr/>
            </a:p>
          </p:txBody>
        </p:sp>
      </p:grpSp>
      <p:sp>
        <p:nvSpPr>
          <p:cNvPr id="93" name="object 93"/>
          <p:cNvSpPr txBox="1"/>
          <p:nvPr/>
        </p:nvSpPr>
        <p:spPr>
          <a:xfrm>
            <a:off x="15071738" y="5914992"/>
            <a:ext cx="1699260" cy="1308821"/>
          </a:xfrm>
          <a:prstGeom prst="rect">
            <a:avLst/>
          </a:prstGeom>
        </p:spPr>
        <p:txBody>
          <a:bodyPr vert="horz" wrap="square" lIns="0" tIns="64136" rIns="0" bIns="0" rtlCol="0">
            <a:spAutoFit/>
          </a:bodyPr>
          <a:lstStyle/>
          <a:p>
            <a:pPr marL="147327" marR="139707" indent="276239">
              <a:lnSpc>
                <a:spcPts val="1901"/>
              </a:lnSpc>
              <a:spcBef>
                <a:spcPts val="506"/>
              </a:spcBef>
            </a:pPr>
            <a:r>
              <a:rPr sz="1901" b="1" spc="-11">
                <a:solidFill>
                  <a:srgbClr val="8B42A2"/>
                </a:solidFill>
                <a:latin typeface="Trebuchet MS"/>
                <a:cs typeface="Trebuchet MS"/>
              </a:rPr>
              <a:t>Finance </a:t>
            </a:r>
            <a:r>
              <a:rPr sz="1901" b="1" spc="-56">
                <a:solidFill>
                  <a:srgbClr val="8B42A2"/>
                </a:solidFill>
                <a:latin typeface="Trebuchet MS"/>
                <a:cs typeface="Trebuchet MS"/>
              </a:rPr>
              <a:t>Vice</a:t>
            </a:r>
            <a:r>
              <a:rPr sz="1901" b="1" spc="-155">
                <a:solidFill>
                  <a:srgbClr val="8B42A2"/>
                </a:solidFill>
                <a:latin typeface="Trebuchet MS"/>
                <a:cs typeface="Trebuchet MS"/>
              </a:rPr>
              <a:t> </a:t>
            </a:r>
            <a:r>
              <a:rPr sz="1901" b="1" spc="-45">
                <a:solidFill>
                  <a:srgbClr val="8B42A2"/>
                </a:solidFill>
                <a:latin typeface="Trebuchet MS"/>
                <a:cs typeface="Trebuchet MS"/>
              </a:rPr>
              <a:t>Director</a:t>
            </a:r>
            <a:endParaRPr sz="1901">
              <a:latin typeface="Trebuchet MS"/>
              <a:cs typeface="Trebuchet MS"/>
            </a:endParaRPr>
          </a:p>
          <a:p>
            <a:pPr algn="ctr">
              <a:spcBef>
                <a:spcPts val="851"/>
              </a:spcBef>
            </a:pPr>
            <a:r>
              <a:rPr sz="2351">
                <a:solidFill>
                  <a:srgbClr val="FFFFFF"/>
                </a:solidFill>
                <a:latin typeface="Calibri"/>
                <a:cs typeface="Calibri"/>
              </a:rPr>
              <a:t>Julia</a:t>
            </a:r>
            <a:r>
              <a:rPr sz="2351" spc="140">
                <a:solidFill>
                  <a:srgbClr val="FFFFFF"/>
                </a:solidFill>
                <a:latin typeface="Calibri"/>
                <a:cs typeface="Calibri"/>
              </a:rPr>
              <a:t> </a:t>
            </a:r>
            <a:r>
              <a:rPr sz="2351" spc="-11">
                <a:solidFill>
                  <a:srgbClr val="FFFFFF"/>
                </a:solidFill>
                <a:latin typeface="Calibri"/>
                <a:cs typeface="Calibri"/>
              </a:rPr>
              <a:t>Marshall</a:t>
            </a:r>
            <a:endParaRPr sz="2351">
              <a:latin typeface="Calibri"/>
              <a:cs typeface="Calibri"/>
            </a:endParaRPr>
          </a:p>
          <a:p>
            <a:pPr algn="ctr">
              <a:spcBef>
                <a:spcPts val="185"/>
              </a:spcBef>
            </a:pPr>
            <a:r>
              <a:rPr sz="1650" spc="-11">
                <a:solidFill>
                  <a:srgbClr val="FFFFFF"/>
                </a:solidFill>
                <a:latin typeface="Lucida Sans"/>
                <a:cs typeface="Lucida Sans"/>
              </a:rPr>
              <a:t>London</a:t>
            </a:r>
            <a:endParaRPr sz="1650">
              <a:latin typeface="Lucida Sans"/>
              <a:cs typeface="Lucida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414486" y="978688"/>
            <a:ext cx="7783284" cy="859339"/>
          </a:xfrm>
          <a:prstGeom prst="rect">
            <a:avLst/>
          </a:prstGeom>
        </p:spPr>
        <p:txBody>
          <a:bodyPr vert="horz" wrap="square" lIns="0" tIns="12701" rIns="0" bIns="0" rtlCol="0">
            <a:spAutoFit/>
          </a:bodyPr>
          <a:lstStyle/>
          <a:p>
            <a:pPr marL="12701" algn="ctr">
              <a:spcBef>
                <a:spcPts val="100"/>
              </a:spcBef>
            </a:pPr>
            <a:r>
              <a:rPr sz="5501" b="1" spc="-45">
                <a:solidFill>
                  <a:srgbClr val="8B42A2"/>
                </a:solidFill>
                <a:latin typeface="Trebuchet MS"/>
                <a:cs typeface="Trebuchet MS"/>
              </a:rPr>
              <a:t>Advisory</a:t>
            </a:r>
            <a:r>
              <a:rPr sz="5501" b="1" spc="-500">
                <a:solidFill>
                  <a:srgbClr val="8B42A2"/>
                </a:solidFill>
                <a:latin typeface="Trebuchet MS"/>
                <a:cs typeface="Trebuchet MS"/>
              </a:rPr>
              <a:t> </a:t>
            </a:r>
            <a:r>
              <a:rPr sz="5501" b="1" spc="-75">
                <a:solidFill>
                  <a:srgbClr val="8B42A2"/>
                </a:solidFill>
                <a:latin typeface="Trebuchet MS"/>
                <a:cs typeface="Trebuchet MS"/>
              </a:rPr>
              <a:t>Council</a:t>
            </a:r>
            <a:endParaRPr sz="5501">
              <a:latin typeface="Trebuchet MS"/>
              <a:cs typeface="Trebuchet MS"/>
            </a:endParaRPr>
          </a:p>
        </p:txBody>
      </p:sp>
      <p:sp>
        <p:nvSpPr>
          <p:cNvPr id="3" name="object 3"/>
          <p:cNvSpPr/>
          <p:nvPr/>
        </p:nvSpPr>
        <p:spPr>
          <a:xfrm>
            <a:off x="9306128" y="3642995"/>
            <a:ext cx="3860165" cy="1007111"/>
          </a:xfrm>
          <a:custGeom>
            <a:avLst/>
            <a:gdLst/>
            <a:ahLst/>
            <a:cxnLst/>
            <a:rect l="l" t="t" r="r" b="b"/>
            <a:pathLst>
              <a:path w="3860165" h="1007110">
                <a:moveTo>
                  <a:pt x="3811998" y="1006499"/>
                </a:moveTo>
                <a:lnTo>
                  <a:pt x="47624" y="1006499"/>
                </a:lnTo>
                <a:lnTo>
                  <a:pt x="29087" y="1002757"/>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7"/>
                </a:lnTo>
                <a:lnTo>
                  <a:pt x="3811998" y="1006499"/>
                </a:lnTo>
                <a:close/>
              </a:path>
            </a:pathLst>
          </a:custGeom>
          <a:solidFill>
            <a:srgbClr val="8B42A2"/>
          </a:solidFill>
        </p:spPr>
        <p:txBody>
          <a:bodyPr wrap="square" lIns="0" tIns="0" rIns="0" bIns="0" rtlCol="0"/>
          <a:lstStyle/>
          <a:p>
            <a:endParaRPr/>
          </a:p>
        </p:txBody>
      </p:sp>
      <p:sp>
        <p:nvSpPr>
          <p:cNvPr id="4" name="object 4"/>
          <p:cNvSpPr txBox="1"/>
          <p:nvPr/>
        </p:nvSpPr>
        <p:spPr>
          <a:xfrm>
            <a:off x="10016022" y="3694890"/>
            <a:ext cx="244030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Sejal</a:t>
            </a:r>
            <a:r>
              <a:rPr sz="2351" spc="41">
                <a:solidFill>
                  <a:srgbClr val="FFFFFF"/>
                </a:solidFill>
                <a:latin typeface="Calibri"/>
                <a:cs typeface="Calibri"/>
              </a:rPr>
              <a:t> </a:t>
            </a:r>
            <a:r>
              <a:rPr sz="2351" spc="-11">
                <a:solidFill>
                  <a:srgbClr val="FFFFFF"/>
                </a:solidFill>
                <a:latin typeface="Calibri"/>
                <a:cs typeface="Calibri"/>
              </a:rPr>
              <a:t>Kelly</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6">
                <a:solidFill>
                  <a:srgbClr val="FFFFFF"/>
                </a:solidFill>
                <a:latin typeface="Lucida Sans"/>
                <a:cs typeface="Lucida Sans"/>
              </a:rPr>
              <a:t>2027</a:t>
            </a:r>
            <a:endParaRPr sz="1650">
              <a:latin typeface="Lucida Sans"/>
              <a:cs typeface="Lucida Sans"/>
            </a:endParaRPr>
          </a:p>
        </p:txBody>
      </p:sp>
      <p:sp>
        <p:nvSpPr>
          <p:cNvPr id="5" name="object 5"/>
          <p:cNvSpPr/>
          <p:nvPr/>
        </p:nvSpPr>
        <p:spPr>
          <a:xfrm>
            <a:off x="1028701" y="3642995"/>
            <a:ext cx="3860165" cy="1007111"/>
          </a:xfrm>
          <a:custGeom>
            <a:avLst/>
            <a:gdLst/>
            <a:ahLst/>
            <a:cxnLst/>
            <a:rect l="l" t="t" r="r" b="b"/>
            <a:pathLst>
              <a:path w="3860165" h="1007110">
                <a:moveTo>
                  <a:pt x="3811999" y="1006499"/>
                </a:moveTo>
                <a:lnTo>
                  <a:pt x="47624" y="1006499"/>
                </a:lnTo>
                <a:lnTo>
                  <a:pt x="29087" y="1002757"/>
                </a:lnTo>
                <a:lnTo>
                  <a:pt x="13949" y="992550"/>
                </a:lnTo>
                <a:lnTo>
                  <a:pt x="3742" y="977412"/>
                </a:lnTo>
                <a:lnTo>
                  <a:pt x="0" y="958874"/>
                </a:lnTo>
                <a:lnTo>
                  <a:pt x="0" y="47624"/>
                </a:lnTo>
                <a:lnTo>
                  <a:pt x="3742" y="29087"/>
                </a:lnTo>
                <a:lnTo>
                  <a:pt x="13949" y="13949"/>
                </a:lnTo>
                <a:lnTo>
                  <a:pt x="29087" y="3742"/>
                </a:lnTo>
                <a:lnTo>
                  <a:pt x="47624" y="0"/>
                </a:lnTo>
                <a:lnTo>
                  <a:pt x="3811999" y="0"/>
                </a:lnTo>
                <a:lnTo>
                  <a:pt x="3830536" y="3742"/>
                </a:lnTo>
                <a:lnTo>
                  <a:pt x="3845675" y="13949"/>
                </a:lnTo>
                <a:lnTo>
                  <a:pt x="3855881" y="29087"/>
                </a:lnTo>
                <a:lnTo>
                  <a:pt x="3859624" y="47624"/>
                </a:lnTo>
                <a:lnTo>
                  <a:pt x="3859624" y="958874"/>
                </a:lnTo>
                <a:lnTo>
                  <a:pt x="3855881" y="977412"/>
                </a:lnTo>
                <a:lnTo>
                  <a:pt x="3845675" y="992550"/>
                </a:lnTo>
                <a:lnTo>
                  <a:pt x="3830536" y="1002757"/>
                </a:lnTo>
                <a:lnTo>
                  <a:pt x="3811999" y="1006499"/>
                </a:lnTo>
                <a:close/>
              </a:path>
            </a:pathLst>
          </a:custGeom>
          <a:solidFill>
            <a:srgbClr val="8B42A2"/>
          </a:solidFill>
        </p:spPr>
        <p:txBody>
          <a:bodyPr wrap="square" lIns="0" tIns="0" rIns="0" bIns="0" rtlCol="0"/>
          <a:lstStyle/>
          <a:p>
            <a:endParaRPr/>
          </a:p>
        </p:txBody>
      </p:sp>
      <p:sp>
        <p:nvSpPr>
          <p:cNvPr id="6" name="object 6"/>
          <p:cNvSpPr txBox="1"/>
          <p:nvPr/>
        </p:nvSpPr>
        <p:spPr>
          <a:xfrm>
            <a:off x="1738596" y="3694890"/>
            <a:ext cx="244030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Pooja</a:t>
            </a:r>
            <a:r>
              <a:rPr sz="2351" spc="86">
                <a:solidFill>
                  <a:srgbClr val="FFFFFF"/>
                </a:solidFill>
                <a:latin typeface="Calibri"/>
                <a:cs typeface="Calibri"/>
              </a:rPr>
              <a:t> </a:t>
            </a:r>
            <a:r>
              <a:rPr sz="2351" spc="-20">
                <a:solidFill>
                  <a:srgbClr val="FFFFFF"/>
                </a:solidFill>
                <a:latin typeface="Calibri"/>
                <a:cs typeface="Calibri"/>
              </a:rPr>
              <a:t>Sinha</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6">
                <a:solidFill>
                  <a:srgbClr val="FFFFFF"/>
                </a:solidFill>
                <a:latin typeface="Lucida Sans"/>
                <a:cs typeface="Lucida Sans"/>
              </a:rPr>
              <a:t>2026</a:t>
            </a:r>
            <a:endParaRPr sz="1650">
              <a:latin typeface="Lucida Sans"/>
              <a:cs typeface="Lucida Sans"/>
            </a:endParaRPr>
          </a:p>
        </p:txBody>
      </p:sp>
      <p:sp>
        <p:nvSpPr>
          <p:cNvPr id="7" name="object 7"/>
          <p:cNvSpPr/>
          <p:nvPr/>
        </p:nvSpPr>
        <p:spPr>
          <a:xfrm>
            <a:off x="9306128" y="2293595"/>
            <a:ext cx="3860165" cy="1007111"/>
          </a:xfrm>
          <a:custGeom>
            <a:avLst/>
            <a:gdLst/>
            <a:ahLst/>
            <a:cxnLst/>
            <a:rect l="l" t="t" r="r" b="b"/>
            <a:pathLst>
              <a:path w="3860165" h="1007110">
                <a:moveTo>
                  <a:pt x="3811998" y="1006499"/>
                </a:moveTo>
                <a:lnTo>
                  <a:pt x="47624" y="1006499"/>
                </a:lnTo>
                <a:lnTo>
                  <a:pt x="29087" y="1002756"/>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6"/>
                </a:lnTo>
                <a:lnTo>
                  <a:pt x="3811998" y="1006499"/>
                </a:lnTo>
                <a:close/>
              </a:path>
            </a:pathLst>
          </a:custGeom>
          <a:solidFill>
            <a:srgbClr val="8B42A2"/>
          </a:solidFill>
        </p:spPr>
        <p:txBody>
          <a:bodyPr wrap="square" lIns="0" tIns="0" rIns="0" bIns="0" rtlCol="0"/>
          <a:lstStyle/>
          <a:p>
            <a:endParaRPr/>
          </a:p>
        </p:txBody>
      </p:sp>
      <p:sp>
        <p:nvSpPr>
          <p:cNvPr id="8" name="object 8"/>
          <p:cNvSpPr txBox="1"/>
          <p:nvPr/>
        </p:nvSpPr>
        <p:spPr>
          <a:xfrm>
            <a:off x="10016022" y="2345490"/>
            <a:ext cx="244030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Rita</a:t>
            </a:r>
            <a:r>
              <a:rPr sz="2351" spc="-71">
                <a:solidFill>
                  <a:srgbClr val="FFFFFF"/>
                </a:solidFill>
                <a:latin typeface="Calibri"/>
                <a:cs typeface="Calibri"/>
              </a:rPr>
              <a:t> </a:t>
            </a:r>
            <a:r>
              <a:rPr sz="2351" spc="-11">
                <a:solidFill>
                  <a:srgbClr val="FFFFFF"/>
                </a:solidFill>
                <a:latin typeface="Calibri"/>
                <a:cs typeface="Calibri"/>
              </a:rPr>
              <a:t>Gismondi</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6">
                <a:solidFill>
                  <a:srgbClr val="FFFFFF"/>
                </a:solidFill>
                <a:latin typeface="Lucida Sans"/>
                <a:cs typeface="Lucida Sans"/>
              </a:rPr>
              <a:t>2026</a:t>
            </a:r>
            <a:endParaRPr sz="1650">
              <a:latin typeface="Lucida Sans"/>
              <a:cs typeface="Lucida Sans"/>
            </a:endParaRPr>
          </a:p>
        </p:txBody>
      </p:sp>
      <p:sp>
        <p:nvSpPr>
          <p:cNvPr id="9" name="object 9"/>
          <p:cNvSpPr/>
          <p:nvPr/>
        </p:nvSpPr>
        <p:spPr>
          <a:xfrm>
            <a:off x="1028701" y="2293595"/>
            <a:ext cx="3860165" cy="1007111"/>
          </a:xfrm>
          <a:custGeom>
            <a:avLst/>
            <a:gdLst/>
            <a:ahLst/>
            <a:cxnLst/>
            <a:rect l="l" t="t" r="r" b="b"/>
            <a:pathLst>
              <a:path w="3860165" h="1007110">
                <a:moveTo>
                  <a:pt x="3811999" y="1006499"/>
                </a:moveTo>
                <a:lnTo>
                  <a:pt x="47624" y="1006499"/>
                </a:lnTo>
                <a:lnTo>
                  <a:pt x="29087" y="1002756"/>
                </a:lnTo>
                <a:lnTo>
                  <a:pt x="13949" y="992550"/>
                </a:lnTo>
                <a:lnTo>
                  <a:pt x="3742" y="977412"/>
                </a:lnTo>
                <a:lnTo>
                  <a:pt x="0" y="958874"/>
                </a:lnTo>
                <a:lnTo>
                  <a:pt x="0" y="47624"/>
                </a:lnTo>
                <a:lnTo>
                  <a:pt x="3742" y="29087"/>
                </a:lnTo>
                <a:lnTo>
                  <a:pt x="13949" y="13949"/>
                </a:lnTo>
                <a:lnTo>
                  <a:pt x="29087" y="3742"/>
                </a:lnTo>
                <a:lnTo>
                  <a:pt x="47624" y="0"/>
                </a:lnTo>
                <a:lnTo>
                  <a:pt x="3811999" y="0"/>
                </a:lnTo>
                <a:lnTo>
                  <a:pt x="3830536" y="3742"/>
                </a:lnTo>
                <a:lnTo>
                  <a:pt x="3845675" y="13949"/>
                </a:lnTo>
                <a:lnTo>
                  <a:pt x="3855881" y="29087"/>
                </a:lnTo>
                <a:lnTo>
                  <a:pt x="3859624" y="47624"/>
                </a:lnTo>
                <a:lnTo>
                  <a:pt x="3859624" y="958874"/>
                </a:lnTo>
                <a:lnTo>
                  <a:pt x="3855881" y="977412"/>
                </a:lnTo>
                <a:lnTo>
                  <a:pt x="3845675" y="992550"/>
                </a:lnTo>
                <a:lnTo>
                  <a:pt x="3830536" y="1002756"/>
                </a:lnTo>
                <a:lnTo>
                  <a:pt x="3811999" y="1006499"/>
                </a:lnTo>
                <a:close/>
              </a:path>
            </a:pathLst>
          </a:custGeom>
          <a:solidFill>
            <a:srgbClr val="8B42A2"/>
          </a:solidFill>
        </p:spPr>
        <p:txBody>
          <a:bodyPr wrap="square" lIns="0" tIns="0" rIns="0" bIns="0" rtlCol="0"/>
          <a:lstStyle/>
          <a:p>
            <a:endParaRPr/>
          </a:p>
        </p:txBody>
      </p:sp>
      <p:sp>
        <p:nvSpPr>
          <p:cNvPr id="10" name="object 10"/>
          <p:cNvSpPr txBox="1"/>
          <p:nvPr/>
        </p:nvSpPr>
        <p:spPr>
          <a:xfrm>
            <a:off x="1738596" y="2345490"/>
            <a:ext cx="244030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Leslie</a:t>
            </a:r>
            <a:r>
              <a:rPr sz="2351" spc="86">
                <a:solidFill>
                  <a:srgbClr val="FFFFFF"/>
                </a:solidFill>
                <a:latin typeface="Calibri"/>
                <a:cs typeface="Calibri"/>
              </a:rPr>
              <a:t> </a:t>
            </a:r>
            <a:r>
              <a:rPr sz="2351" spc="-11">
                <a:solidFill>
                  <a:srgbClr val="FFFFFF"/>
                </a:solidFill>
                <a:latin typeface="Calibri"/>
                <a:cs typeface="Calibri"/>
              </a:rPr>
              <a:t>Berkoff</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6">
                <a:solidFill>
                  <a:srgbClr val="FFFFFF"/>
                </a:solidFill>
                <a:latin typeface="Lucida Sans"/>
                <a:cs typeface="Lucida Sans"/>
              </a:rPr>
              <a:t>2026</a:t>
            </a:r>
            <a:endParaRPr sz="1650">
              <a:latin typeface="Lucida Sans"/>
              <a:cs typeface="Lucida Sans"/>
            </a:endParaRPr>
          </a:p>
        </p:txBody>
      </p:sp>
      <p:sp>
        <p:nvSpPr>
          <p:cNvPr id="11" name="object 11"/>
          <p:cNvSpPr/>
          <p:nvPr/>
        </p:nvSpPr>
        <p:spPr>
          <a:xfrm>
            <a:off x="5167415" y="2293595"/>
            <a:ext cx="3860165" cy="1007111"/>
          </a:xfrm>
          <a:custGeom>
            <a:avLst/>
            <a:gdLst/>
            <a:ahLst/>
            <a:cxnLst/>
            <a:rect l="l" t="t" r="r" b="b"/>
            <a:pathLst>
              <a:path w="3860165" h="1007110">
                <a:moveTo>
                  <a:pt x="3811998" y="1006499"/>
                </a:moveTo>
                <a:lnTo>
                  <a:pt x="47624" y="1006499"/>
                </a:lnTo>
                <a:lnTo>
                  <a:pt x="29087" y="1002756"/>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6"/>
                </a:lnTo>
                <a:lnTo>
                  <a:pt x="3811998" y="1006499"/>
                </a:lnTo>
                <a:close/>
              </a:path>
            </a:pathLst>
          </a:custGeom>
          <a:solidFill>
            <a:srgbClr val="8B42A2"/>
          </a:solidFill>
        </p:spPr>
        <p:txBody>
          <a:bodyPr wrap="square" lIns="0" tIns="0" rIns="0" bIns="0" rtlCol="0"/>
          <a:lstStyle/>
          <a:p>
            <a:endParaRPr/>
          </a:p>
        </p:txBody>
      </p:sp>
      <p:sp>
        <p:nvSpPr>
          <p:cNvPr id="12" name="object 12"/>
          <p:cNvSpPr txBox="1"/>
          <p:nvPr/>
        </p:nvSpPr>
        <p:spPr>
          <a:xfrm>
            <a:off x="5698663" y="2345490"/>
            <a:ext cx="279717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Hon.</a:t>
            </a:r>
            <a:r>
              <a:rPr sz="2351" spc="-41">
                <a:solidFill>
                  <a:srgbClr val="FFFFFF"/>
                </a:solidFill>
                <a:latin typeface="Calibri"/>
                <a:cs typeface="Calibri"/>
              </a:rPr>
              <a:t> </a:t>
            </a:r>
            <a:r>
              <a:rPr sz="2351" spc="-20">
                <a:solidFill>
                  <a:srgbClr val="FFFFFF"/>
                </a:solidFill>
                <a:latin typeface="Calibri"/>
                <a:cs typeface="Calibri"/>
              </a:rPr>
              <a:t>Mary</a:t>
            </a:r>
            <a:r>
              <a:rPr sz="2351" spc="-41">
                <a:solidFill>
                  <a:srgbClr val="FFFFFF"/>
                </a:solidFill>
                <a:latin typeface="Calibri"/>
                <a:cs typeface="Calibri"/>
              </a:rPr>
              <a:t> </a:t>
            </a:r>
            <a:r>
              <a:rPr sz="2351">
                <a:solidFill>
                  <a:srgbClr val="FFFFFF"/>
                </a:solidFill>
                <a:latin typeface="Calibri"/>
                <a:cs typeface="Calibri"/>
              </a:rPr>
              <a:t>Grace</a:t>
            </a:r>
            <a:r>
              <a:rPr sz="2351" spc="-41">
                <a:solidFill>
                  <a:srgbClr val="FFFFFF"/>
                </a:solidFill>
                <a:latin typeface="Calibri"/>
                <a:cs typeface="Calibri"/>
              </a:rPr>
              <a:t> </a:t>
            </a:r>
            <a:r>
              <a:rPr sz="2351" spc="-20">
                <a:solidFill>
                  <a:srgbClr val="FFFFFF"/>
                </a:solidFill>
                <a:latin typeface="Calibri"/>
                <a:cs typeface="Calibri"/>
              </a:rPr>
              <a:t>Diehl</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0">
                <a:solidFill>
                  <a:srgbClr val="FFFFFF"/>
                </a:solidFill>
                <a:latin typeface="Lucida Sans"/>
                <a:cs typeface="Lucida Sans"/>
              </a:rPr>
              <a:t>2026</a:t>
            </a:r>
            <a:endParaRPr sz="1650">
              <a:latin typeface="Lucida Sans"/>
              <a:cs typeface="Lucida Sans"/>
            </a:endParaRPr>
          </a:p>
        </p:txBody>
      </p:sp>
      <p:sp>
        <p:nvSpPr>
          <p:cNvPr id="13" name="object 13"/>
          <p:cNvSpPr/>
          <p:nvPr/>
        </p:nvSpPr>
        <p:spPr>
          <a:xfrm>
            <a:off x="13444843" y="2293595"/>
            <a:ext cx="3860165" cy="1007111"/>
          </a:xfrm>
          <a:custGeom>
            <a:avLst/>
            <a:gdLst/>
            <a:ahLst/>
            <a:cxnLst/>
            <a:rect l="l" t="t" r="r" b="b"/>
            <a:pathLst>
              <a:path w="3860165" h="1007110">
                <a:moveTo>
                  <a:pt x="3811998" y="1006499"/>
                </a:moveTo>
                <a:lnTo>
                  <a:pt x="47624" y="1006499"/>
                </a:lnTo>
                <a:lnTo>
                  <a:pt x="29087" y="1002756"/>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6"/>
                </a:lnTo>
                <a:lnTo>
                  <a:pt x="3811998" y="1006499"/>
                </a:lnTo>
                <a:close/>
              </a:path>
            </a:pathLst>
          </a:custGeom>
          <a:solidFill>
            <a:srgbClr val="8B42A2"/>
          </a:solidFill>
        </p:spPr>
        <p:txBody>
          <a:bodyPr wrap="square" lIns="0" tIns="0" rIns="0" bIns="0" rtlCol="0"/>
          <a:lstStyle/>
          <a:p>
            <a:endParaRPr/>
          </a:p>
        </p:txBody>
      </p:sp>
      <p:sp>
        <p:nvSpPr>
          <p:cNvPr id="14" name="object 14"/>
          <p:cNvSpPr txBox="1"/>
          <p:nvPr/>
        </p:nvSpPr>
        <p:spPr>
          <a:xfrm>
            <a:off x="13579796" y="2345490"/>
            <a:ext cx="3589655" cy="779829"/>
          </a:xfrm>
          <a:prstGeom prst="rect">
            <a:avLst/>
          </a:prstGeom>
        </p:spPr>
        <p:txBody>
          <a:bodyPr vert="horz" wrap="square" lIns="0" tIns="99060" rIns="0" bIns="0" rtlCol="0">
            <a:spAutoFit/>
          </a:bodyPr>
          <a:lstStyle/>
          <a:p>
            <a:pPr algn="ctr">
              <a:spcBef>
                <a:spcPts val="780"/>
              </a:spcBef>
            </a:pPr>
            <a:r>
              <a:rPr sz="2351">
                <a:solidFill>
                  <a:srgbClr val="FFFFFF"/>
                </a:solidFill>
                <a:latin typeface="Calibri"/>
                <a:cs typeface="Calibri"/>
              </a:rPr>
              <a:t>Jennifer</a:t>
            </a:r>
            <a:r>
              <a:rPr sz="2351" spc="304">
                <a:solidFill>
                  <a:srgbClr val="FFFFFF"/>
                </a:solidFill>
                <a:latin typeface="Calibri"/>
                <a:cs typeface="Calibri"/>
              </a:rPr>
              <a:t> </a:t>
            </a:r>
            <a:r>
              <a:rPr sz="2351">
                <a:solidFill>
                  <a:srgbClr val="FFFFFF"/>
                </a:solidFill>
                <a:latin typeface="Calibri"/>
                <a:cs typeface="Calibri"/>
              </a:rPr>
              <a:t>Kimble-</a:t>
            </a:r>
            <a:r>
              <a:rPr sz="2351" spc="-11">
                <a:solidFill>
                  <a:srgbClr val="FFFFFF"/>
                </a:solidFill>
                <a:latin typeface="Calibri"/>
                <a:cs typeface="Calibri"/>
              </a:rPr>
              <a:t>MacGreevey</a:t>
            </a:r>
            <a:endParaRPr sz="2351">
              <a:latin typeface="Calibri"/>
              <a:cs typeface="Calibri"/>
            </a:endParaRPr>
          </a:p>
          <a:p>
            <a:pPr algn="ctr">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0">
                <a:solidFill>
                  <a:srgbClr val="FFFFFF"/>
                </a:solidFill>
                <a:latin typeface="Lucida Sans"/>
                <a:cs typeface="Lucida Sans"/>
              </a:rPr>
              <a:t>2026</a:t>
            </a:r>
            <a:endParaRPr sz="1650">
              <a:latin typeface="Lucida Sans"/>
              <a:cs typeface="Lucida Sans"/>
            </a:endParaRPr>
          </a:p>
        </p:txBody>
      </p:sp>
      <p:sp>
        <p:nvSpPr>
          <p:cNvPr id="15" name="object 15"/>
          <p:cNvSpPr/>
          <p:nvPr/>
        </p:nvSpPr>
        <p:spPr>
          <a:xfrm>
            <a:off x="5167415" y="3642995"/>
            <a:ext cx="3860165" cy="1007111"/>
          </a:xfrm>
          <a:custGeom>
            <a:avLst/>
            <a:gdLst/>
            <a:ahLst/>
            <a:cxnLst/>
            <a:rect l="l" t="t" r="r" b="b"/>
            <a:pathLst>
              <a:path w="3860165" h="1007110">
                <a:moveTo>
                  <a:pt x="3811998" y="1006499"/>
                </a:moveTo>
                <a:lnTo>
                  <a:pt x="47624" y="1006499"/>
                </a:lnTo>
                <a:lnTo>
                  <a:pt x="29087" y="1002757"/>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7"/>
                </a:lnTo>
                <a:lnTo>
                  <a:pt x="3811998" y="1006499"/>
                </a:lnTo>
                <a:close/>
              </a:path>
            </a:pathLst>
          </a:custGeom>
          <a:solidFill>
            <a:srgbClr val="8B42A2"/>
          </a:solidFill>
        </p:spPr>
        <p:txBody>
          <a:bodyPr wrap="square" lIns="0" tIns="0" rIns="0" bIns="0" rtlCol="0"/>
          <a:lstStyle/>
          <a:p>
            <a:endParaRPr/>
          </a:p>
        </p:txBody>
      </p:sp>
      <p:sp>
        <p:nvSpPr>
          <p:cNvPr id="16" name="object 16"/>
          <p:cNvSpPr txBox="1"/>
          <p:nvPr/>
        </p:nvSpPr>
        <p:spPr>
          <a:xfrm>
            <a:off x="5877309" y="3694890"/>
            <a:ext cx="2440305" cy="779829"/>
          </a:xfrm>
          <a:prstGeom prst="rect">
            <a:avLst/>
          </a:prstGeom>
        </p:spPr>
        <p:txBody>
          <a:bodyPr vert="horz" wrap="square" lIns="0" tIns="99060" rIns="0" bIns="0" rtlCol="0">
            <a:spAutoFit/>
          </a:bodyPr>
          <a:lstStyle/>
          <a:p>
            <a:pPr marL="67949">
              <a:spcBef>
                <a:spcPts val="780"/>
              </a:spcBef>
            </a:pPr>
            <a:r>
              <a:rPr sz="2351">
                <a:solidFill>
                  <a:srgbClr val="FFFFFF"/>
                </a:solidFill>
                <a:latin typeface="Calibri"/>
                <a:cs typeface="Calibri"/>
              </a:rPr>
              <a:t>Hon.</a:t>
            </a:r>
            <a:r>
              <a:rPr sz="2351" spc="45">
                <a:solidFill>
                  <a:srgbClr val="FFFFFF"/>
                </a:solidFill>
                <a:latin typeface="Calibri"/>
                <a:cs typeface="Calibri"/>
              </a:rPr>
              <a:t> </a:t>
            </a:r>
            <a:r>
              <a:rPr sz="2351">
                <a:solidFill>
                  <a:srgbClr val="FFFFFF"/>
                </a:solidFill>
                <a:latin typeface="Calibri"/>
                <a:cs typeface="Calibri"/>
              </a:rPr>
              <a:t>Lori</a:t>
            </a:r>
            <a:r>
              <a:rPr sz="2351" spc="41">
                <a:solidFill>
                  <a:srgbClr val="FFFFFF"/>
                </a:solidFill>
                <a:latin typeface="Calibri"/>
                <a:cs typeface="Calibri"/>
              </a:rPr>
              <a:t> </a:t>
            </a:r>
            <a:r>
              <a:rPr sz="2351" spc="35">
                <a:solidFill>
                  <a:srgbClr val="FFFFFF"/>
                </a:solidFill>
                <a:latin typeface="Calibri"/>
                <a:cs typeface="Calibri"/>
              </a:rPr>
              <a:t>Vaughan</a:t>
            </a:r>
            <a:endParaRPr sz="2351">
              <a:latin typeface="Calibri"/>
              <a:cs typeface="Calibri"/>
            </a:endParaRPr>
          </a:p>
          <a:p>
            <a:pPr marL="12701">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50">
                <a:solidFill>
                  <a:srgbClr val="FFFFFF"/>
                </a:solidFill>
                <a:latin typeface="Lucida Sans"/>
                <a:cs typeface="Lucida Sans"/>
              </a:rPr>
              <a:t>2026</a:t>
            </a:r>
            <a:endParaRPr sz="1650">
              <a:latin typeface="Lucida Sans"/>
              <a:cs typeface="Lucida Sans"/>
            </a:endParaRPr>
          </a:p>
        </p:txBody>
      </p:sp>
      <p:pic>
        <p:nvPicPr>
          <p:cNvPr id="17" name="object 17"/>
          <p:cNvPicPr/>
          <p:nvPr/>
        </p:nvPicPr>
        <p:blipFill>
          <a:blip r:embed="rId2" cstate="print"/>
          <a:stretch>
            <a:fillRect/>
          </a:stretch>
        </p:blipFill>
        <p:spPr>
          <a:xfrm>
            <a:off x="15571103" y="319090"/>
            <a:ext cx="2473760" cy="492980"/>
          </a:xfrm>
          <a:prstGeom prst="rect">
            <a:avLst/>
          </a:prstGeom>
        </p:spPr>
      </p:pic>
      <p:sp>
        <p:nvSpPr>
          <p:cNvPr id="19" name="object 19"/>
          <p:cNvSpPr/>
          <p:nvPr/>
        </p:nvSpPr>
        <p:spPr>
          <a:xfrm>
            <a:off x="13444843" y="3642995"/>
            <a:ext cx="3860165" cy="1007111"/>
          </a:xfrm>
          <a:custGeom>
            <a:avLst/>
            <a:gdLst/>
            <a:ahLst/>
            <a:cxnLst/>
            <a:rect l="l" t="t" r="r" b="b"/>
            <a:pathLst>
              <a:path w="3860165" h="1007110">
                <a:moveTo>
                  <a:pt x="3811998" y="1006499"/>
                </a:moveTo>
                <a:lnTo>
                  <a:pt x="47624" y="1006499"/>
                </a:lnTo>
                <a:lnTo>
                  <a:pt x="29087" y="1002757"/>
                </a:lnTo>
                <a:lnTo>
                  <a:pt x="13949" y="992550"/>
                </a:lnTo>
                <a:lnTo>
                  <a:pt x="3742" y="977412"/>
                </a:lnTo>
                <a:lnTo>
                  <a:pt x="0" y="958874"/>
                </a:lnTo>
                <a:lnTo>
                  <a:pt x="0" y="47624"/>
                </a:lnTo>
                <a:lnTo>
                  <a:pt x="3742" y="29087"/>
                </a:lnTo>
                <a:lnTo>
                  <a:pt x="13949" y="13949"/>
                </a:lnTo>
                <a:lnTo>
                  <a:pt x="29087" y="3742"/>
                </a:lnTo>
                <a:lnTo>
                  <a:pt x="47624" y="0"/>
                </a:lnTo>
                <a:lnTo>
                  <a:pt x="3811998" y="0"/>
                </a:lnTo>
                <a:lnTo>
                  <a:pt x="3830536" y="3742"/>
                </a:lnTo>
                <a:lnTo>
                  <a:pt x="3845674" y="13949"/>
                </a:lnTo>
                <a:lnTo>
                  <a:pt x="3855881" y="29087"/>
                </a:lnTo>
                <a:lnTo>
                  <a:pt x="3859623" y="47624"/>
                </a:lnTo>
                <a:lnTo>
                  <a:pt x="3859623" y="958874"/>
                </a:lnTo>
                <a:lnTo>
                  <a:pt x="3855881" y="977412"/>
                </a:lnTo>
                <a:lnTo>
                  <a:pt x="3845674" y="992550"/>
                </a:lnTo>
                <a:lnTo>
                  <a:pt x="3830536" y="1002757"/>
                </a:lnTo>
                <a:lnTo>
                  <a:pt x="3811998" y="1006499"/>
                </a:lnTo>
                <a:close/>
              </a:path>
            </a:pathLst>
          </a:custGeom>
          <a:solidFill>
            <a:srgbClr val="8B42A2"/>
          </a:solidFill>
        </p:spPr>
        <p:txBody>
          <a:bodyPr wrap="square" lIns="0" tIns="0" rIns="0" bIns="0" rtlCol="0"/>
          <a:lstStyle/>
          <a:p>
            <a:endParaRPr/>
          </a:p>
        </p:txBody>
      </p:sp>
      <p:sp>
        <p:nvSpPr>
          <p:cNvPr id="20" name="object 20"/>
          <p:cNvSpPr txBox="1"/>
          <p:nvPr/>
        </p:nvSpPr>
        <p:spPr>
          <a:xfrm>
            <a:off x="14023823" y="3694890"/>
            <a:ext cx="2701925" cy="779829"/>
          </a:xfrm>
          <a:prstGeom prst="rect">
            <a:avLst/>
          </a:prstGeom>
        </p:spPr>
        <p:txBody>
          <a:bodyPr vert="horz" wrap="square" lIns="0" tIns="99060" rIns="0" bIns="0" rtlCol="0">
            <a:spAutoFit/>
          </a:bodyPr>
          <a:lstStyle/>
          <a:p>
            <a:pPr marL="12701">
              <a:spcBef>
                <a:spcPts val="780"/>
              </a:spcBef>
            </a:pPr>
            <a:r>
              <a:rPr sz="2351">
                <a:solidFill>
                  <a:srgbClr val="FFFFFF"/>
                </a:solidFill>
                <a:latin typeface="Calibri"/>
                <a:cs typeface="Calibri"/>
              </a:rPr>
              <a:t>Blanche</a:t>
            </a:r>
            <a:r>
              <a:rPr sz="2351" spc="125">
                <a:solidFill>
                  <a:srgbClr val="FFFFFF"/>
                </a:solidFill>
                <a:latin typeface="Calibri"/>
                <a:cs typeface="Calibri"/>
              </a:rPr>
              <a:t> </a:t>
            </a:r>
            <a:r>
              <a:rPr sz="2351" spc="35">
                <a:solidFill>
                  <a:srgbClr val="FFFFFF"/>
                </a:solidFill>
                <a:latin typeface="Calibri"/>
                <a:cs typeface="Calibri"/>
              </a:rPr>
              <a:t>Zelmanovich</a:t>
            </a:r>
            <a:endParaRPr sz="2351">
              <a:latin typeface="Calibri"/>
              <a:cs typeface="Calibri"/>
            </a:endParaRPr>
          </a:p>
          <a:p>
            <a:pPr marL="143517">
              <a:spcBef>
                <a:spcPts val="485"/>
              </a:spcBef>
            </a:pPr>
            <a:r>
              <a:rPr sz="1650" spc="-35">
                <a:solidFill>
                  <a:srgbClr val="FFFFFF"/>
                </a:solidFill>
                <a:latin typeface="Lucida Sans"/>
                <a:cs typeface="Lucida Sans"/>
              </a:rPr>
              <a:t>Term</a:t>
            </a:r>
            <a:r>
              <a:rPr sz="1650" spc="-86">
                <a:solidFill>
                  <a:srgbClr val="FFFFFF"/>
                </a:solidFill>
                <a:latin typeface="Lucida Sans"/>
                <a:cs typeface="Lucida Sans"/>
              </a:rPr>
              <a:t> </a:t>
            </a:r>
            <a:r>
              <a:rPr sz="1650" spc="-26">
                <a:solidFill>
                  <a:srgbClr val="FFFFFF"/>
                </a:solidFill>
                <a:latin typeface="Lucida Sans"/>
                <a:cs typeface="Lucida Sans"/>
              </a:rPr>
              <a:t>ends</a:t>
            </a:r>
            <a:r>
              <a:rPr sz="1650" spc="-80">
                <a:solidFill>
                  <a:srgbClr val="FFFFFF"/>
                </a:solidFill>
                <a:latin typeface="Lucida Sans"/>
                <a:cs typeface="Lucida Sans"/>
              </a:rPr>
              <a:t> </a:t>
            </a:r>
            <a:r>
              <a:rPr sz="1650" spc="-60">
                <a:solidFill>
                  <a:srgbClr val="FFFFFF"/>
                </a:solidFill>
                <a:latin typeface="Lucida Sans"/>
                <a:cs typeface="Lucida Sans"/>
              </a:rPr>
              <a:t>Dec.</a:t>
            </a:r>
            <a:r>
              <a:rPr sz="1650" spc="-80">
                <a:solidFill>
                  <a:srgbClr val="FFFFFF"/>
                </a:solidFill>
                <a:latin typeface="Lucida Sans"/>
                <a:cs typeface="Lucida Sans"/>
              </a:rPr>
              <a:t> </a:t>
            </a:r>
            <a:r>
              <a:rPr sz="1650" spc="-114">
                <a:solidFill>
                  <a:srgbClr val="FFFFFF"/>
                </a:solidFill>
                <a:latin typeface="Lucida Sans"/>
                <a:cs typeface="Lucida Sans"/>
              </a:rPr>
              <a:t>31,</a:t>
            </a:r>
            <a:r>
              <a:rPr sz="1650" spc="-80">
                <a:solidFill>
                  <a:srgbClr val="FFFFFF"/>
                </a:solidFill>
                <a:latin typeface="Lucida Sans"/>
                <a:cs typeface="Lucida Sans"/>
              </a:rPr>
              <a:t> </a:t>
            </a:r>
            <a:r>
              <a:rPr sz="1650" spc="-20">
                <a:solidFill>
                  <a:srgbClr val="FFFFFF"/>
                </a:solidFill>
                <a:latin typeface="Lucida Sans"/>
                <a:cs typeface="Lucida Sans"/>
              </a:rPr>
              <a:t>2027</a:t>
            </a:r>
            <a:endParaRPr sz="1650">
              <a:latin typeface="Lucida Sans"/>
              <a:cs typeface="Lucid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94101-8B74-B27E-64B5-9F95AF8F105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024F1FA-F742-8A0A-36DC-8F81B6073AEE}"/>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A24E6F36-7C5F-B205-8C64-705849CD7367}"/>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8267C365-2B72-CF40-2C95-627CD9ADEA8B}"/>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FE0980E8-88B1-1C3D-DE0C-FF64E7B2D6F8}"/>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BE63F601-E922-B9F6-1BF1-613211E30D86}"/>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F1B2DC93-692B-E9D9-8E5A-28460647831E}"/>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8BA7D729-84A0-9F05-F6BD-9F200AA4689D}"/>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Committees</a:t>
              </a:r>
            </a:p>
          </p:txBody>
        </p:sp>
      </p:grpSp>
      <p:sp>
        <p:nvSpPr>
          <p:cNvPr id="9" name="TextBox 9">
            <a:extLst>
              <a:ext uri="{FF2B5EF4-FFF2-40B4-BE49-F238E27FC236}">
                <a16:creationId xmlns:a16="http://schemas.microsoft.com/office/drawing/2014/main" id="{82D91F8C-CEBA-B9B9-47F4-A00A9E04D814}"/>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D583DEA7-7E1E-C813-31CD-5C0E217C976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54374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68502" y="1393960"/>
            <a:ext cx="7690167" cy="7499081"/>
            <a:chOff x="0" y="0"/>
            <a:chExt cx="10253556" cy="9998774"/>
          </a:xfrm>
        </p:grpSpPr>
        <p:pic>
          <p:nvPicPr>
            <p:cNvPr id="3" name="Picture 3"/>
            <p:cNvPicPr>
              <a:picLocks noChangeAspect="1"/>
            </p:cNvPicPr>
            <p:nvPr/>
          </p:nvPicPr>
          <p:blipFill>
            <a:blip r:embed="rId2"/>
            <a:srcRect l="15817" r="15817"/>
            <a:stretch>
              <a:fillRect/>
            </a:stretch>
          </p:blipFill>
          <p:spPr>
            <a:xfrm>
              <a:off x="0" y="0"/>
              <a:ext cx="10253556" cy="9998774"/>
            </a:xfrm>
            <a:prstGeom prst="rect">
              <a:avLst/>
            </a:prstGeom>
          </p:spPr>
        </p:pic>
      </p:grpSp>
      <p:sp>
        <p:nvSpPr>
          <p:cNvPr id="4" name="TextBox 4"/>
          <p:cNvSpPr txBox="1"/>
          <p:nvPr/>
        </p:nvSpPr>
        <p:spPr>
          <a:xfrm>
            <a:off x="10349015" y="1790700"/>
            <a:ext cx="7051756" cy="1025281"/>
          </a:xfrm>
          <a:prstGeom prst="rect">
            <a:avLst/>
          </a:prstGeom>
        </p:spPr>
        <p:txBody>
          <a:bodyPr lIns="0" tIns="0" rIns="0" bIns="0" rtlCol="0" anchor="t">
            <a:spAutoFit/>
          </a:bodyPr>
          <a:lstStyle/>
          <a:p>
            <a:pPr marL="0" lvl="0" indent="0">
              <a:lnSpc>
                <a:spcPts val="8399"/>
              </a:lnSpc>
              <a:spcBef>
                <a:spcPct val="0"/>
              </a:spcBef>
            </a:pPr>
            <a:r>
              <a:rPr lang="en-US" sz="6999" b="1">
                <a:solidFill>
                  <a:srgbClr val="000000"/>
                </a:solidFill>
                <a:latin typeface="Myriad Bold"/>
                <a:ea typeface="Myriad Bold"/>
                <a:cs typeface="Myriad Bold"/>
                <a:sym typeface="Myriad Bold"/>
              </a:rPr>
              <a:t>Committees</a:t>
            </a:r>
          </a:p>
        </p:txBody>
      </p:sp>
      <p:sp>
        <p:nvSpPr>
          <p:cNvPr id="5" name="TextBox 5"/>
          <p:cNvSpPr txBox="1"/>
          <p:nvPr/>
        </p:nvSpPr>
        <p:spPr>
          <a:xfrm>
            <a:off x="10383650" y="3009900"/>
            <a:ext cx="7523349" cy="6022161"/>
          </a:xfrm>
          <a:prstGeom prst="rect">
            <a:avLst/>
          </a:prstGeom>
        </p:spPr>
        <p:txBody>
          <a:bodyPr wrap="square" lIns="0" tIns="0" rIns="0" bIns="0" rtlCol="0" anchor="t">
            <a:spAutoFit/>
          </a:bodyPr>
          <a:lstStyle/>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Programs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Communications and News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Member Services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Regional Directors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Networks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Diversity, Inclusion &amp; Belonging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Finance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New Networks and Regional Development</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Nominating </a:t>
            </a:r>
          </a:p>
          <a:p>
            <a:pPr marL="285750" indent="-285750">
              <a:spcAft>
                <a:spcPts val="1000"/>
              </a:spcAft>
              <a:buBlip>
                <a:blip r:embed="rId3"/>
              </a:buBlip>
            </a:pPr>
            <a:r>
              <a:rPr lang="en-US" altLang="en-US" sz="2800">
                <a:solidFill>
                  <a:srgbClr val="7030A0"/>
                </a:solidFill>
                <a:latin typeface="Myriad" panose="020B0604020202020204" charset="0"/>
                <a:ea typeface="Arial" panose="020B0604020202020204" pitchFamily="34" charset="0"/>
                <a:cs typeface="Myriad" panose="020B0604020202020204" charset="0"/>
              </a:rPr>
              <a:t>UNCITRAL</a:t>
            </a:r>
          </a:p>
          <a:p>
            <a:pPr marL="285750" indent="-285750">
              <a:spcAft>
                <a:spcPts val="1000"/>
              </a:spcAft>
              <a:buBlip>
                <a:blip r:embed="rId3"/>
              </a:buBlip>
            </a:pPr>
            <a:r>
              <a:rPr lang="en-US" sz="2800">
                <a:solidFill>
                  <a:srgbClr val="7030A0"/>
                </a:solidFill>
                <a:latin typeface="Myriad" panose="020B0604020202020204" charset="0"/>
                <a:ea typeface="Myriad"/>
                <a:cs typeface="Myriad" panose="020B0604020202020204" charset="0"/>
                <a:sym typeface="Myriad"/>
              </a:rPr>
              <a:t>Awards</a:t>
            </a:r>
            <a:endParaRPr lang="en-US" sz="2400">
              <a:solidFill>
                <a:srgbClr val="000000"/>
              </a:solidFill>
              <a:latin typeface="Myriad" panose="020B0604020202020204" charset="0"/>
              <a:ea typeface="Myriad"/>
              <a:cs typeface="Myriad" panose="020B0604020202020204" charset="0"/>
              <a:sym typeface="Myriad"/>
            </a:endParaRPr>
          </a:p>
        </p:txBody>
      </p:sp>
      <p:sp>
        <p:nvSpPr>
          <p:cNvPr id="11" name="Freeform 11"/>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1DC0F-2427-C5FB-183D-C11225B95CA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65AF9C3-CC0B-0BC0-36B0-51141B251985}"/>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47302EDB-8D49-057D-C532-3400F242216C}"/>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2A897AE6-6131-FA56-BC04-B6EDF30DD948}"/>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3DBDF361-EA79-4CC0-101D-7BC0A8C0867E}"/>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CF15FA8A-21DA-25B3-5EAF-7B73E0D9081B}"/>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B292448-F578-3513-6A07-D972FBD8CCD3}"/>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Program Committees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EC461AC5-0299-7656-1B34-EB39976EF407}"/>
              </a:ext>
            </a:extLst>
          </p:cNvPr>
          <p:cNvSpPr txBox="1"/>
          <p:nvPr/>
        </p:nvSpPr>
        <p:spPr>
          <a:xfrm>
            <a:off x="7088062" y="1859215"/>
            <a:ext cx="10556367" cy="7545655"/>
          </a:xfrm>
          <a:prstGeom prst="rect">
            <a:avLst/>
          </a:prstGeom>
        </p:spPr>
        <p:txBody>
          <a:bodyPr wrap="square" lIns="0" tIns="0" rIns="0" bIns="0" rtlCol="0" anchor="t">
            <a:spAutoFit/>
          </a:bodyPr>
          <a:lstStyle/>
          <a:p>
            <a:pPr marL="285750" indent="-285750">
              <a:spcAft>
                <a:spcPts val="1000"/>
              </a:spcAft>
              <a:buBlip>
                <a:blip r:embed="rId2"/>
              </a:buBlip>
            </a:pPr>
            <a:r>
              <a:rPr lang="en-US" sz="2400">
                <a:latin typeface="Myriad" panose="020B0604020202020204" charset="0"/>
                <a:cs typeface="Myriad" panose="020B0604020202020204" charset="0"/>
              </a:rPr>
              <a:t>Recommends substantive IWIRC programs and projects, as well as topics and agenda items for events. </a:t>
            </a:r>
          </a:p>
          <a:p>
            <a:pPr marL="285750" indent="-285750">
              <a:spcAft>
                <a:spcPts val="1000"/>
              </a:spcAft>
              <a:buBlip>
                <a:blip r:embed="rId2"/>
              </a:buBlip>
            </a:pPr>
            <a:r>
              <a:rPr lang="en-US" sz="2400">
                <a:latin typeface="Myriad" panose="020B0604020202020204" charset="0"/>
                <a:cs typeface="Myriad" panose="020B0604020202020204" charset="0"/>
              </a:rPr>
              <a:t>Develops technical program for IWIRC conferences, including panel topics, speaker suggestions, and ideas for intermezzo/networking activities. Works closely with IWIRC Administrative Director and team. </a:t>
            </a:r>
          </a:p>
          <a:p>
            <a:pPr marL="285750" indent="-285750">
              <a:spcAft>
                <a:spcPts val="1000"/>
              </a:spcAft>
              <a:buBlip>
                <a:blip r:embed="rId2"/>
              </a:buBlip>
            </a:pPr>
            <a:r>
              <a:rPr lang="en-US" sz="2400">
                <a:latin typeface="Myriad" panose="020B0604020202020204" charset="0"/>
                <a:cs typeface="Myriad" panose="020B0604020202020204" charset="0"/>
              </a:rPr>
              <a:t>The number of Program Committees for the year will be determined by E-Board. For 2026:</a:t>
            </a:r>
          </a:p>
          <a:p>
            <a:pPr marL="742950" lvl="1" indent="-285750">
              <a:spcAft>
                <a:spcPts val="1000"/>
              </a:spcAft>
              <a:buBlip>
                <a:blip r:embed="rId2"/>
              </a:buBlip>
            </a:pPr>
            <a:r>
              <a:rPr lang="en-US" sz="2400" b="1">
                <a:latin typeface="Myriad" panose="020B0604020202020204" charset="0"/>
                <a:cs typeface="Myriad" panose="020B0604020202020204" charset="0"/>
              </a:rPr>
              <a:t>Flagship Conference Committee </a:t>
            </a:r>
            <a:r>
              <a:rPr lang="en-US" sz="2400">
                <a:latin typeface="Myriad" panose="020B0604020202020204" charset="0"/>
                <a:cs typeface="Myriad" panose="020B0604020202020204" charset="0"/>
              </a:rPr>
              <a:t>is responsible for the annual Flagship Conference (Dublin);</a:t>
            </a:r>
          </a:p>
          <a:p>
            <a:pPr marL="742950" lvl="1" indent="-285750">
              <a:spcAft>
                <a:spcPts val="1000"/>
              </a:spcAft>
              <a:buBlip>
                <a:blip r:embed="rId2"/>
              </a:buBlip>
            </a:pPr>
            <a:r>
              <a:rPr lang="en-US" sz="2400" b="1">
                <a:latin typeface="Myriad" panose="020B0604020202020204" charset="0"/>
                <a:cs typeface="Myriad" panose="020B0604020202020204" charset="0"/>
              </a:rPr>
              <a:t>Asia Regional Programming Committee </a:t>
            </a:r>
            <a:r>
              <a:rPr lang="en-US" sz="2400">
                <a:latin typeface="Myriad" panose="020B0604020202020204" charset="0"/>
                <a:cs typeface="Myriad" panose="020B0604020202020204" charset="0"/>
              </a:rPr>
              <a:t>is responsible for the Asia Regional Conference;</a:t>
            </a:r>
          </a:p>
          <a:p>
            <a:pPr marL="742950" lvl="1" indent="-285750">
              <a:spcAft>
                <a:spcPts val="1000"/>
              </a:spcAft>
              <a:buBlip>
                <a:blip r:embed="rId2"/>
              </a:buBlip>
            </a:pPr>
            <a:r>
              <a:rPr lang="en-US" sz="2400" b="1">
                <a:latin typeface="Myriad" panose="020B0604020202020204" charset="0"/>
                <a:cs typeface="Myriad" panose="020B0604020202020204" charset="0"/>
              </a:rPr>
              <a:t>U.S. Programming Committee</a:t>
            </a:r>
            <a:r>
              <a:rPr lang="en-US" sz="2400">
                <a:latin typeface="Myriad" panose="020B0604020202020204" charset="0"/>
                <a:cs typeface="Myriad" panose="020B0604020202020204" charset="0"/>
              </a:rPr>
              <a:t> is responsible for IWIRC@ABI (Spring) and IWIRC@NCBJ (Fall);</a:t>
            </a:r>
          </a:p>
          <a:p>
            <a:pPr marL="742950" lvl="1" indent="-285750">
              <a:spcAft>
                <a:spcPts val="1000"/>
              </a:spcAft>
              <a:buBlip>
                <a:blip r:embed="rId2"/>
              </a:buBlip>
            </a:pPr>
            <a:r>
              <a:rPr lang="en-US" sz="2400" b="1">
                <a:latin typeface="Myriad" panose="020B0604020202020204" charset="0"/>
                <a:cs typeface="Myriad" panose="020B0604020202020204" charset="0"/>
              </a:rPr>
              <a:t>Virtual Programming Committee</a:t>
            </a:r>
            <a:r>
              <a:rPr lang="en-US" sz="2400">
                <a:latin typeface="Myriad" panose="020B0604020202020204" charset="0"/>
                <a:cs typeface="Myriad" panose="020B0604020202020204" charset="0"/>
              </a:rPr>
              <a:t> is responsible for coordinating IWIRC virtual programming.</a:t>
            </a:r>
          </a:p>
          <a:p>
            <a:pPr marL="285750" indent="-285750">
              <a:spcAft>
                <a:spcPts val="1000"/>
              </a:spcAft>
              <a:buBlip>
                <a:blip r:embed="rId2"/>
              </a:buBlip>
            </a:pPr>
            <a:r>
              <a:rPr lang="en-US" sz="2400">
                <a:latin typeface="Myriad" panose="020B0604020202020204" charset="0"/>
                <a:cs typeface="Myriad" panose="020B0604020202020204" charset="0"/>
              </a:rPr>
              <a:t>The Program Committees each report directly to the </a:t>
            </a:r>
            <a:r>
              <a:rPr lang="en-US" sz="2400" b="1">
                <a:latin typeface="Myriad" panose="020B0604020202020204" charset="0"/>
                <a:cs typeface="Myriad" panose="020B0604020202020204" charset="0"/>
              </a:rPr>
              <a:t>Operational Management Director </a:t>
            </a:r>
            <a:r>
              <a:rPr lang="en-US" sz="2400">
                <a:latin typeface="Myriad" panose="020B0604020202020204" charset="0"/>
                <a:cs typeface="Myriad" panose="020B0604020202020204" charset="0"/>
              </a:rPr>
              <a:t>and shall make recommendations regarding programming to the Operational Management Director.  </a:t>
            </a:r>
            <a:endParaRPr lang="en-US" sz="32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6BF83AC8-8475-EED5-7909-28EFBF823344}"/>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424350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06011" y="1673198"/>
            <a:ext cx="6938179" cy="6940603"/>
            <a:chOff x="0" y="0"/>
            <a:chExt cx="9250905" cy="9254138"/>
          </a:xfrm>
        </p:grpSpPr>
        <p:pic>
          <p:nvPicPr>
            <p:cNvPr id="3" name="Picture 3"/>
            <p:cNvPicPr>
              <a:picLocks noChangeAspect="1"/>
            </p:cNvPicPr>
            <p:nvPr/>
          </p:nvPicPr>
          <p:blipFill>
            <a:blip r:embed="rId2"/>
            <a:srcRect l="16699" r="16699"/>
            <a:stretch>
              <a:fillRect/>
            </a:stretch>
          </p:blipFill>
          <p:spPr>
            <a:xfrm>
              <a:off x="0" y="0"/>
              <a:ext cx="9250905" cy="9254138"/>
            </a:xfrm>
            <a:prstGeom prst="rect">
              <a:avLst/>
            </a:prstGeom>
          </p:spPr>
        </p:pic>
      </p:grpSp>
      <p:sp>
        <p:nvSpPr>
          <p:cNvPr id="4" name="TextBox 4"/>
          <p:cNvSpPr txBox="1"/>
          <p:nvPr/>
        </p:nvSpPr>
        <p:spPr>
          <a:xfrm>
            <a:off x="9845862" y="2101165"/>
            <a:ext cx="5467904" cy="859210"/>
          </a:xfrm>
          <a:prstGeom prst="rect">
            <a:avLst/>
          </a:prstGeom>
        </p:spPr>
        <p:txBody>
          <a:bodyPr lIns="0" tIns="0" rIns="0" bIns="0" rtlCol="0" anchor="t">
            <a:spAutoFit/>
          </a:bodyPr>
          <a:lstStyle/>
          <a:p>
            <a:pPr marL="0" lvl="0" indent="0" algn="l">
              <a:lnSpc>
                <a:spcPts val="6720"/>
              </a:lnSpc>
              <a:spcBef>
                <a:spcPct val="0"/>
              </a:spcBef>
            </a:pPr>
            <a:r>
              <a:rPr lang="en-US" sz="5600" b="1" u="none">
                <a:solidFill>
                  <a:srgbClr val="000000"/>
                </a:solidFill>
                <a:latin typeface="Myriad Bold"/>
                <a:ea typeface="Myriad Bold"/>
                <a:cs typeface="Myriad Bold"/>
                <a:sym typeface="Myriad Bold"/>
              </a:rPr>
              <a:t>Agenda</a:t>
            </a:r>
          </a:p>
        </p:txBody>
      </p:sp>
      <p:sp>
        <p:nvSpPr>
          <p:cNvPr id="5" name="TextBox 5"/>
          <p:cNvSpPr txBox="1"/>
          <p:nvPr/>
        </p:nvSpPr>
        <p:spPr>
          <a:xfrm>
            <a:off x="9845862" y="3407560"/>
            <a:ext cx="6236127" cy="3349187"/>
          </a:xfrm>
          <a:prstGeom prst="rect">
            <a:avLst/>
          </a:prstGeom>
        </p:spPr>
        <p:txBody>
          <a:bodyPr lIns="0" tIns="0" rIns="0" bIns="0" rtlCol="0" anchor="t">
            <a:spAutoFit/>
          </a:bodyPr>
          <a:lstStyle/>
          <a:p>
            <a:pPr marL="342900" indent="-342900" algn="l">
              <a:lnSpc>
                <a:spcPts val="3330"/>
              </a:lnSpc>
              <a:buFont typeface="Arial" panose="020B0604020202020204" pitchFamily="34" charset="0"/>
              <a:buChar char="•"/>
            </a:pPr>
            <a:r>
              <a:rPr lang="en-US" sz="2378">
                <a:solidFill>
                  <a:srgbClr val="000000"/>
                </a:solidFill>
                <a:latin typeface="Myriad"/>
                <a:ea typeface="Myriad"/>
                <a:cs typeface="Myriad"/>
                <a:sym typeface="Myriad"/>
              </a:rPr>
              <a:t>About IWIRC</a:t>
            </a:r>
          </a:p>
          <a:p>
            <a:pPr marL="342900" indent="-342900" algn="l">
              <a:lnSpc>
                <a:spcPts val="3330"/>
              </a:lnSpc>
              <a:buFont typeface="Arial" panose="020B0604020202020204" pitchFamily="34" charset="0"/>
              <a:buChar char="•"/>
            </a:pPr>
            <a:r>
              <a:rPr lang="en-US" sz="2378">
                <a:solidFill>
                  <a:srgbClr val="000000"/>
                </a:solidFill>
                <a:latin typeface="Myriad"/>
                <a:ea typeface="Myriad"/>
                <a:cs typeface="Myriad"/>
                <a:sym typeface="Myriad"/>
              </a:rPr>
              <a:t>About the Board</a:t>
            </a:r>
          </a:p>
          <a:p>
            <a:pPr marL="342900" indent="-342900" algn="l">
              <a:lnSpc>
                <a:spcPts val="3330"/>
              </a:lnSpc>
              <a:buFont typeface="Arial" panose="020B0604020202020204" pitchFamily="34" charset="0"/>
              <a:buChar char="•"/>
            </a:pPr>
            <a:r>
              <a:rPr lang="en-US" sz="2378">
                <a:solidFill>
                  <a:srgbClr val="000000"/>
                </a:solidFill>
                <a:latin typeface="Myriad"/>
                <a:ea typeface="Myriad"/>
                <a:cs typeface="Myriad"/>
                <a:sym typeface="Myriad"/>
              </a:rPr>
              <a:t>Committee Overview</a:t>
            </a:r>
          </a:p>
          <a:p>
            <a:pPr marL="342900" indent="-342900" algn="l">
              <a:lnSpc>
                <a:spcPts val="3330"/>
              </a:lnSpc>
              <a:buFont typeface="Arial" panose="020B0604020202020204" pitchFamily="34" charset="0"/>
              <a:buChar char="•"/>
            </a:pPr>
            <a:r>
              <a:rPr lang="en-US" sz="2378">
                <a:solidFill>
                  <a:srgbClr val="000000"/>
                </a:solidFill>
                <a:latin typeface="Myriad"/>
                <a:ea typeface="Myriad"/>
                <a:cs typeface="Myriad"/>
                <a:sym typeface="Myriad"/>
              </a:rPr>
              <a:t>Strategic Plan Task Force</a:t>
            </a:r>
          </a:p>
          <a:p>
            <a:pPr marL="342900" indent="-342900" algn="l">
              <a:lnSpc>
                <a:spcPts val="3330"/>
              </a:lnSpc>
              <a:buFont typeface="Arial" panose="020B0604020202020204" pitchFamily="34" charset="0"/>
              <a:buChar char="•"/>
            </a:pPr>
            <a:r>
              <a:rPr lang="en-US" sz="2378">
                <a:solidFill>
                  <a:srgbClr val="000000"/>
                </a:solidFill>
                <a:latin typeface="Myriad"/>
                <a:ea typeface="Myriad"/>
                <a:cs typeface="Myriad"/>
                <a:sym typeface="Myriad"/>
              </a:rPr>
              <a:t>Finance Overview</a:t>
            </a:r>
          </a:p>
          <a:p>
            <a:pPr marL="342900" indent="-342900">
              <a:lnSpc>
                <a:spcPts val="3330"/>
              </a:lnSpc>
              <a:buFont typeface="Arial" panose="020B0604020202020204" pitchFamily="34" charset="0"/>
              <a:buChar char="•"/>
            </a:pPr>
            <a:r>
              <a:rPr lang="en-US" sz="2378">
                <a:solidFill>
                  <a:srgbClr val="000000"/>
                </a:solidFill>
                <a:latin typeface="Myriad"/>
                <a:ea typeface="Myriad"/>
                <a:cs typeface="Myriad"/>
                <a:sym typeface="Myriad"/>
              </a:rPr>
              <a:t>Annual Awards</a:t>
            </a:r>
          </a:p>
          <a:p>
            <a:pPr marL="342900" indent="-342900">
              <a:lnSpc>
                <a:spcPts val="3330"/>
              </a:lnSpc>
              <a:buFont typeface="Arial" panose="020B0604020202020204" pitchFamily="34" charset="0"/>
              <a:buChar char="•"/>
            </a:pPr>
            <a:r>
              <a:rPr lang="en-US" sz="2378">
                <a:solidFill>
                  <a:srgbClr val="000000"/>
                </a:solidFill>
                <a:latin typeface="Myriad"/>
                <a:ea typeface="Myriad"/>
                <a:cs typeface="Myriad"/>
                <a:sym typeface="Myriad"/>
              </a:rPr>
              <a:t>Initiatives</a:t>
            </a:r>
          </a:p>
          <a:p>
            <a:pPr marL="342900" indent="-342900">
              <a:lnSpc>
                <a:spcPts val="3330"/>
              </a:lnSpc>
              <a:buFont typeface="Arial" panose="020B0604020202020204" pitchFamily="34" charset="0"/>
              <a:buChar char="•"/>
            </a:pPr>
            <a:r>
              <a:rPr lang="en-US" sz="2378">
                <a:solidFill>
                  <a:srgbClr val="000000"/>
                </a:solidFill>
                <a:latin typeface="Myriad"/>
                <a:ea typeface="Myriad"/>
                <a:cs typeface="Myriad"/>
                <a:sym typeface="Myriad"/>
              </a:rPr>
              <a:t>Resources</a:t>
            </a:r>
          </a:p>
        </p:txBody>
      </p:sp>
      <p:sp>
        <p:nvSpPr>
          <p:cNvPr id="6" name="Freeform 6"/>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4CBA0-809A-5FE4-BF6C-E03FD247F43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755D88C-0714-16B4-1130-0DBC35707A11}"/>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359CFB02-860B-4E73-AE39-BCB645FAB86F}"/>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C12103A5-C358-C647-0C8C-8A39A1E3A7E3}"/>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C95661E4-82CE-5D24-B42D-D210E792DB84}"/>
              </a:ext>
            </a:extLst>
          </p:cNvPr>
          <p:cNvGrpSpPr/>
          <p:nvPr/>
        </p:nvGrpSpPr>
        <p:grpSpPr>
          <a:xfrm>
            <a:off x="314857" y="3956356"/>
            <a:ext cx="5676119" cy="2374288"/>
            <a:chOff x="0" y="0"/>
            <a:chExt cx="1294026" cy="625327"/>
          </a:xfrm>
        </p:grpSpPr>
        <p:sp>
          <p:nvSpPr>
            <p:cNvPr id="6" name="Freeform 6">
              <a:extLst>
                <a:ext uri="{FF2B5EF4-FFF2-40B4-BE49-F238E27FC236}">
                  <a16:creationId xmlns:a16="http://schemas.microsoft.com/office/drawing/2014/main" id="{2E53B7F1-EAD2-FFBC-C745-C06EE29063B3}"/>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EF1F48F8-C06D-00C9-546D-7189A35952FC}"/>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Communications &amp; News 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828BC28F-1A04-19BB-F409-3C8CFD4FADE5}"/>
              </a:ext>
            </a:extLst>
          </p:cNvPr>
          <p:cNvSpPr txBox="1"/>
          <p:nvPr/>
        </p:nvSpPr>
        <p:spPr>
          <a:xfrm>
            <a:off x="7088062" y="1859215"/>
            <a:ext cx="10556367" cy="7432804"/>
          </a:xfrm>
          <a:prstGeom prst="rect">
            <a:avLst/>
          </a:prstGeom>
        </p:spPr>
        <p:txBody>
          <a:bodyPr wrap="square" lIns="0" tIns="0" rIns="0" bIns="0" rtlCol="0" anchor="t">
            <a:spAutoFit/>
          </a:bodyPr>
          <a:lstStyle/>
          <a:p>
            <a:pPr marL="285750" indent="-285750">
              <a:spcAft>
                <a:spcPts val="1000"/>
              </a:spcAft>
              <a:buBlip>
                <a:blip r:embed="rId2"/>
              </a:buBlip>
            </a:pPr>
            <a:r>
              <a:rPr lang="en-US" sz="2400">
                <a:latin typeface="Myriad" panose="020B0604020202020204" charset="0"/>
                <a:cs typeface="Myriad" panose="020B0604020202020204" charset="0"/>
              </a:rPr>
              <a:t>Chaired by the </a:t>
            </a:r>
            <a:r>
              <a:rPr lang="en-US" sz="2400" b="1">
                <a:latin typeface="Myriad" panose="020B0604020202020204" charset="0"/>
                <a:cs typeface="Myriad" panose="020B0604020202020204" charset="0"/>
              </a:rPr>
              <a:t>Communications Co-Directors </a:t>
            </a:r>
            <a:r>
              <a:rPr lang="en-US" sz="2400">
                <a:latin typeface="Myriad" panose="020B0604020202020204" charset="0"/>
                <a:cs typeface="Myriad" panose="020B0604020202020204" charset="0"/>
              </a:rPr>
              <a:t>and shall be comprised of the Communications Co-Directors, the </a:t>
            </a:r>
            <a:r>
              <a:rPr lang="en-US" sz="2400" b="1">
                <a:latin typeface="Myriad" panose="020B0604020202020204" charset="0"/>
                <a:cs typeface="Myriad" panose="020B0604020202020204" charset="0"/>
              </a:rPr>
              <a:t>Vice Director of News</a:t>
            </a:r>
            <a:r>
              <a:rPr lang="en-US" sz="2400">
                <a:latin typeface="Myriad" panose="020B0604020202020204" charset="0"/>
                <a:cs typeface="Myriad" panose="020B0604020202020204" charset="0"/>
              </a:rPr>
              <a:t>, the </a:t>
            </a:r>
            <a:r>
              <a:rPr lang="en-US" sz="2400" b="1">
                <a:latin typeface="Myriad" panose="020B0604020202020204" charset="0"/>
                <a:cs typeface="Myriad" panose="020B0604020202020204" charset="0"/>
              </a:rPr>
              <a:t>Vice Director of Social Media, </a:t>
            </a:r>
            <a:r>
              <a:rPr lang="en-US" sz="2400">
                <a:latin typeface="Myriad" panose="020B0604020202020204" charset="0"/>
                <a:cs typeface="Myriad" panose="020B0604020202020204" charset="0"/>
              </a:rPr>
              <a:t>and a up to </a:t>
            </a:r>
            <a:r>
              <a:rPr lang="en-US" sz="2400" b="1">
                <a:latin typeface="Myriad" panose="020B0604020202020204" charset="0"/>
                <a:cs typeface="Myriad" panose="020B0604020202020204" charset="0"/>
              </a:rPr>
              <a:t>5 </a:t>
            </a:r>
            <a:r>
              <a:rPr lang="en-US" sz="2400">
                <a:latin typeface="Myriad" panose="020B0604020202020204" charset="0"/>
                <a:cs typeface="Myriad" panose="020B0604020202020204" charset="0"/>
              </a:rPr>
              <a:t>other members. </a:t>
            </a:r>
          </a:p>
          <a:p>
            <a:pPr marL="285750" indent="-285750">
              <a:spcAft>
                <a:spcPts val="1000"/>
              </a:spcAft>
              <a:buBlip>
                <a:blip r:embed="rId2"/>
              </a:buBlip>
            </a:pPr>
            <a:r>
              <a:rPr lang="en-US" sz="2400">
                <a:latin typeface="Myriad" panose="020B0604020202020204" charset="0"/>
                <a:cs typeface="Myriad" panose="020B0604020202020204" charset="0"/>
              </a:rPr>
              <a:t>Implements a proactive media relations strategy, including preparing and distributing press releases and regular communication with members.</a:t>
            </a:r>
          </a:p>
          <a:p>
            <a:pPr marL="800100" lvl="1" indent="-342900">
              <a:spcAft>
                <a:spcPts val="1000"/>
              </a:spcAft>
              <a:buFont typeface="Arial" panose="020B0604020202020204" pitchFamily="34" charset="0"/>
              <a:buChar char="•"/>
            </a:pPr>
            <a:r>
              <a:rPr lang="en-US" sz="2400">
                <a:latin typeface="Myriad" panose="020B0604020202020204" charset="0"/>
                <a:cs typeface="Myriad" panose="020B0604020202020204" charset="0"/>
              </a:rPr>
              <a:t>Thinking strategically and creatively about content.</a:t>
            </a:r>
          </a:p>
          <a:p>
            <a:pPr marL="800100" lvl="1" indent="-342900">
              <a:spcAft>
                <a:spcPts val="1000"/>
              </a:spcAft>
              <a:buFont typeface="Arial" panose="020B0604020202020204" pitchFamily="34" charset="0"/>
              <a:buChar char="•"/>
            </a:pPr>
            <a:r>
              <a:rPr lang="en-US" sz="2400">
                <a:latin typeface="Myriad" panose="020B0604020202020204" charset="0"/>
                <a:cs typeface="Myriad" panose="020B0604020202020204" charset="0"/>
              </a:rPr>
              <a:t>Reviewing newsletter, website, and social media posts.</a:t>
            </a:r>
          </a:p>
          <a:p>
            <a:pPr marL="800100" lvl="1" indent="-342900">
              <a:spcAft>
                <a:spcPts val="1000"/>
              </a:spcAft>
              <a:buFont typeface="Arial" panose="020B0604020202020204" pitchFamily="34" charset="0"/>
              <a:buChar char="•"/>
            </a:pPr>
            <a:r>
              <a:rPr lang="en-US" sz="2400">
                <a:latin typeface="Myriad" panose="020B0604020202020204" charset="0"/>
                <a:cs typeface="Myriad" panose="020B0604020202020204" charset="0"/>
              </a:rPr>
              <a:t>Soliciting ideas for members in the news, network news, profiles, etc.</a:t>
            </a:r>
          </a:p>
          <a:p>
            <a:pPr marL="285750" indent="-285750">
              <a:spcAft>
                <a:spcPts val="1000"/>
              </a:spcAft>
              <a:buBlip>
                <a:blip r:embed="rId2"/>
              </a:buBlip>
            </a:pPr>
            <a:r>
              <a:rPr lang="en-US" sz="2400">
                <a:latin typeface="Myriad" panose="020B0604020202020204" charset="0"/>
                <a:cs typeface="Myriad" panose="020B0604020202020204" charset="0"/>
              </a:rPr>
              <a:t>Reports directly to the </a:t>
            </a:r>
            <a:r>
              <a:rPr lang="en-US" sz="2400" b="1">
                <a:latin typeface="Myriad" panose="020B0604020202020204" charset="0"/>
                <a:cs typeface="Myriad" panose="020B0604020202020204" charset="0"/>
              </a:rPr>
              <a:t>Operational Management Director.</a:t>
            </a:r>
          </a:p>
          <a:p>
            <a:pPr marL="285750" indent="-285750">
              <a:spcAft>
                <a:spcPts val="1000"/>
              </a:spcAft>
              <a:buBlip>
                <a:blip r:embed="rId2"/>
              </a:buBlip>
            </a:pPr>
            <a:r>
              <a:rPr lang="en-US" sz="2400">
                <a:latin typeface="Myriad" panose="020B0604020202020204" charset="0"/>
                <a:ea typeface="Calibri" panose="020F0502020204030204" pitchFamily="34" charset="0"/>
                <a:cs typeface="Myriad" panose="020B0604020202020204" charset="0"/>
              </a:rPr>
              <a:t>IWIRC Communications Policy can be found </a:t>
            </a:r>
            <a:r>
              <a:rPr lang="en-US" sz="2400">
                <a:latin typeface="Myriad" panose="020B0604020202020204" charset="0"/>
                <a:ea typeface="Calibri" panose="020F0502020204030204" pitchFamily="34" charset="0"/>
                <a:cs typeface="Myriad" panose="020B0604020202020204" charset="0"/>
                <a:hlinkClick r:id="rId3"/>
              </a:rPr>
              <a:t>here</a:t>
            </a:r>
            <a:r>
              <a:rPr lang="en-US" sz="2400">
                <a:latin typeface="Myriad" panose="020B0604020202020204" charset="0"/>
                <a:ea typeface="Calibri" panose="020F0502020204030204" pitchFamily="34" charset="0"/>
                <a:cs typeface="Myriad" panose="020B0604020202020204" charset="0"/>
              </a:rPr>
              <a:t>.</a:t>
            </a:r>
            <a:endParaRPr lang="en-US" sz="2400">
              <a:latin typeface="Myriad" panose="020B0604020202020204" charset="0"/>
              <a:cs typeface="Myriad" panose="020B0604020202020204" charset="0"/>
            </a:endParaRPr>
          </a:p>
          <a:p>
            <a:pPr marL="285750" indent="-285750">
              <a:buBlip>
                <a:blip r:embed="rId2"/>
              </a:buBlip>
            </a:pPr>
            <a:r>
              <a:rPr lang="en-US" sz="2400">
                <a:latin typeface="Myriad"/>
                <a:cs typeface="Myriad"/>
              </a:rPr>
              <a:t>Social Media</a:t>
            </a:r>
            <a:endParaRPr lang="en-US" sz="2400">
              <a:highlight>
                <a:srgbClr val="FFFF00"/>
              </a:highlight>
              <a:latin typeface="Myriad"/>
              <a:cs typeface="Myriad"/>
            </a:endParaRPr>
          </a:p>
          <a:p>
            <a:pPr lvl="1">
              <a:spcAft>
                <a:spcPts val="1000"/>
              </a:spcAft>
            </a:pPr>
            <a:r>
              <a:rPr lang="en-US" sz="2400">
                <a:latin typeface="Myriad"/>
                <a:cs typeface="Myriad"/>
              </a:rPr>
              <a:t>Facebook:   https://www.facebook.com/IWIRCIntl/ </a:t>
            </a:r>
            <a:br>
              <a:rPr lang="en-US" sz="2400">
                <a:latin typeface="Myriad" panose="020B0604020202020204" charset="0"/>
                <a:cs typeface="Myriad" panose="020B0604020202020204" charset="0"/>
              </a:rPr>
            </a:br>
            <a:r>
              <a:rPr lang="en-US" sz="2400">
                <a:latin typeface="Myriad"/>
                <a:cs typeface="Myriad"/>
              </a:rPr>
              <a:t>Instagram:  https://www.instagram.com/iwirc_international/</a:t>
            </a:r>
            <a:br>
              <a:rPr lang="en-US" sz="2400">
                <a:latin typeface="Myriad" panose="020B0604020202020204" charset="0"/>
                <a:cs typeface="Myriad" panose="020B0604020202020204" charset="0"/>
              </a:rPr>
            </a:br>
            <a:r>
              <a:rPr lang="en-US" sz="2400" err="1">
                <a:latin typeface="Myriad"/>
                <a:cs typeface="Myriad"/>
              </a:rPr>
              <a:t>Linkedin</a:t>
            </a:r>
            <a:r>
              <a:rPr lang="en-US" sz="2400">
                <a:latin typeface="Myriad"/>
                <a:cs typeface="Myriad"/>
              </a:rPr>
              <a:t>:     https://www.linkedin.com/company/iwirc</a:t>
            </a:r>
            <a:br>
              <a:rPr lang="en-US" sz="2400">
                <a:latin typeface="Myriad" panose="020B0604020202020204" charset="0"/>
                <a:cs typeface="Myriad" panose="020B0604020202020204" charset="0"/>
              </a:rPr>
            </a:br>
            <a:r>
              <a:rPr lang="en-US" sz="2400" err="1">
                <a:latin typeface="Myriad"/>
                <a:cs typeface="Myriad"/>
              </a:rPr>
              <a:t>Youtube</a:t>
            </a:r>
            <a:r>
              <a:rPr lang="en-US" sz="2400">
                <a:latin typeface="Myriad"/>
                <a:cs typeface="Myriad"/>
              </a:rPr>
              <a:t>:     https://www.youtube.com/user/IWIRC</a:t>
            </a:r>
          </a:p>
          <a:p>
            <a:pPr marL="285750" indent="-285750">
              <a:spcAft>
                <a:spcPts val="1000"/>
              </a:spcAft>
              <a:buBlip>
                <a:blip r:embed="rId2"/>
              </a:buBlip>
            </a:pPr>
            <a:r>
              <a:rPr lang="en-US" sz="2400">
                <a:latin typeface="Myriad" panose="020B0604020202020204" charset="0"/>
                <a:cs typeface="Myriad" panose="020B0604020202020204" charset="0"/>
              </a:rPr>
              <a:t>E-newsletters (send member and network news to </a:t>
            </a:r>
            <a:r>
              <a:rPr lang="en-US" sz="2400">
                <a:latin typeface="Myriad" panose="020B0604020202020204" charset="0"/>
                <a:cs typeface="Myriad" panose="020B0604020202020204" charset="0"/>
                <a:hlinkClick r:id="rId4"/>
              </a:rPr>
              <a:t>news@iwirc.com</a:t>
            </a:r>
            <a:r>
              <a:rPr lang="en-US" sz="2400">
                <a:latin typeface="Myriad" panose="020B0604020202020204" charset="0"/>
                <a:cs typeface="Myriad" panose="020B0604020202020204" charset="0"/>
              </a:rPr>
              <a:t>). </a:t>
            </a:r>
          </a:p>
          <a:p>
            <a:pPr marL="285750" indent="-285750">
              <a:spcAft>
                <a:spcPts val="1000"/>
              </a:spcAft>
              <a:buBlip>
                <a:blip r:embed="rId2"/>
              </a:buBlip>
            </a:pPr>
            <a:r>
              <a:rPr lang="en-US" sz="2400">
                <a:latin typeface="Myriad" panose="020B0604020202020204" charset="0"/>
                <a:cs typeface="Myriad" panose="020B0604020202020204" charset="0"/>
              </a:rPr>
              <a:t>Website </a:t>
            </a:r>
            <a:r>
              <a:rPr lang="en-US" sz="2400">
                <a:latin typeface="Myriad" panose="020B0604020202020204" charset="0"/>
                <a:cs typeface="Myriad" panose="020B0604020202020204" charset="0"/>
                <a:hlinkClick r:id="rId5"/>
              </a:rPr>
              <a:t>www.iwirc.com</a:t>
            </a:r>
            <a:r>
              <a:rPr lang="en-US" sz="2400">
                <a:latin typeface="Myriad" panose="020B0604020202020204" charset="0"/>
                <a:cs typeface="Myriad" panose="020B0604020202020204" charset="0"/>
              </a:rPr>
              <a:t>: resources available to members.</a:t>
            </a:r>
          </a:p>
        </p:txBody>
      </p:sp>
      <p:sp>
        <p:nvSpPr>
          <p:cNvPr id="9" name="Freeform 9">
            <a:extLst>
              <a:ext uri="{FF2B5EF4-FFF2-40B4-BE49-F238E27FC236}">
                <a16:creationId xmlns:a16="http://schemas.microsoft.com/office/drawing/2014/main" id="{C0F3A864-DEFE-91A6-23FE-8777532CAF99}"/>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6"/>
            <a:stretch>
              <a:fillRect/>
            </a:stretch>
          </a:blipFill>
        </p:spPr>
        <p:txBody>
          <a:bodyPr/>
          <a:lstStyle/>
          <a:p>
            <a:endParaRPr lang="en-US"/>
          </a:p>
        </p:txBody>
      </p:sp>
      <p:pic>
        <p:nvPicPr>
          <p:cNvPr id="10" name="Picture 9" descr="A blue circle with a white letter f in it&#10;&#10;AI-generated content may be incorrect.">
            <a:extLst>
              <a:ext uri="{FF2B5EF4-FFF2-40B4-BE49-F238E27FC236}">
                <a16:creationId xmlns:a16="http://schemas.microsoft.com/office/drawing/2014/main" id="{F57F492B-531F-22A4-A570-B5929C518CF0}"/>
              </a:ext>
            </a:extLst>
          </p:cNvPr>
          <p:cNvPicPr>
            <a:picLocks noChangeAspect="1"/>
          </p:cNvPicPr>
          <p:nvPr/>
        </p:nvPicPr>
        <p:blipFill>
          <a:blip r:embed="rId7"/>
          <a:stretch>
            <a:fillRect/>
          </a:stretch>
        </p:blipFill>
        <p:spPr>
          <a:xfrm>
            <a:off x="7086348" y="6803881"/>
            <a:ext cx="320999" cy="320819"/>
          </a:xfrm>
          <a:prstGeom prst="rect">
            <a:avLst/>
          </a:prstGeom>
        </p:spPr>
      </p:pic>
      <p:pic>
        <p:nvPicPr>
          <p:cNvPr id="11" name="Picture 10">
            <a:extLst>
              <a:ext uri="{FF2B5EF4-FFF2-40B4-BE49-F238E27FC236}">
                <a16:creationId xmlns:a16="http://schemas.microsoft.com/office/drawing/2014/main" id="{D21C0DD1-09AD-9ABA-BFF0-A58AC8989433}"/>
              </a:ext>
            </a:extLst>
          </p:cNvPr>
          <p:cNvPicPr>
            <a:picLocks noChangeAspect="1"/>
          </p:cNvPicPr>
          <p:nvPr/>
        </p:nvPicPr>
        <p:blipFill>
          <a:blip r:embed="rId8"/>
          <a:stretch>
            <a:fillRect/>
          </a:stretch>
        </p:blipFill>
        <p:spPr>
          <a:xfrm>
            <a:off x="7106619" y="7215106"/>
            <a:ext cx="290594" cy="290594"/>
          </a:xfrm>
          <a:prstGeom prst="rect">
            <a:avLst/>
          </a:prstGeom>
        </p:spPr>
      </p:pic>
      <p:pic>
        <p:nvPicPr>
          <p:cNvPr id="12" name="Picture 11">
            <a:extLst>
              <a:ext uri="{FF2B5EF4-FFF2-40B4-BE49-F238E27FC236}">
                <a16:creationId xmlns:a16="http://schemas.microsoft.com/office/drawing/2014/main" id="{BB906009-B708-AF1D-A1E5-C160198B341F}"/>
              </a:ext>
            </a:extLst>
          </p:cNvPr>
          <p:cNvPicPr>
            <a:picLocks noChangeAspect="1"/>
          </p:cNvPicPr>
          <p:nvPr/>
        </p:nvPicPr>
        <p:blipFill>
          <a:blip r:embed="rId9"/>
          <a:stretch>
            <a:fillRect/>
          </a:stretch>
        </p:blipFill>
        <p:spPr>
          <a:xfrm>
            <a:off x="7125992" y="7581900"/>
            <a:ext cx="251848" cy="251848"/>
          </a:xfrm>
          <a:prstGeom prst="rect">
            <a:avLst/>
          </a:prstGeom>
        </p:spPr>
      </p:pic>
      <p:pic>
        <p:nvPicPr>
          <p:cNvPr id="13" name="Picture 12">
            <a:extLst>
              <a:ext uri="{FF2B5EF4-FFF2-40B4-BE49-F238E27FC236}">
                <a16:creationId xmlns:a16="http://schemas.microsoft.com/office/drawing/2014/main" id="{767CBE3A-8DD0-C9B9-8DFD-8DB3F11003D1}"/>
              </a:ext>
            </a:extLst>
          </p:cNvPr>
          <p:cNvPicPr>
            <a:picLocks noChangeAspect="1"/>
          </p:cNvPicPr>
          <p:nvPr/>
        </p:nvPicPr>
        <p:blipFill>
          <a:blip r:embed="rId10"/>
          <a:stretch>
            <a:fillRect/>
          </a:stretch>
        </p:blipFill>
        <p:spPr>
          <a:xfrm>
            <a:off x="7125992" y="7900906"/>
            <a:ext cx="297051" cy="290594"/>
          </a:xfrm>
          <a:prstGeom prst="rect">
            <a:avLst/>
          </a:prstGeom>
        </p:spPr>
      </p:pic>
    </p:spTree>
    <p:extLst>
      <p:ext uri="{BB962C8B-B14F-4D97-AF65-F5344CB8AC3E}">
        <p14:creationId xmlns:p14="http://schemas.microsoft.com/office/powerpoint/2010/main" val="1513520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2BA20-538E-6D00-055E-67ACCAD3007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6F9707D-FD71-FAEC-75A4-7ABF5ECBAABB}"/>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891B0B9F-1E98-9C8A-A457-EDB502E047F8}"/>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0FCACB08-F9F1-3CD0-49C4-7F7CD2236E2A}"/>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09AD5892-79C5-9D10-F110-D58AB07D9752}"/>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5F8AF424-B649-F707-5608-DB7B19FDEB49}"/>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500FA06-D935-4FF0-36FB-F61F14D5B1A2}"/>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Member</a:t>
              </a:r>
            </a:p>
            <a:p>
              <a:pPr algn="ctr">
                <a:lnSpc>
                  <a:spcPts val="6720"/>
                </a:lnSpc>
              </a:pPr>
              <a:r>
                <a:rPr lang="en-US" sz="5600" b="1">
                  <a:solidFill>
                    <a:srgbClr val="FFFFFF"/>
                  </a:solidFill>
                  <a:latin typeface="Myriad Bold"/>
                  <a:ea typeface="Myriad Bold"/>
                  <a:cs typeface="Myriad Bold"/>
                  <a:sym typeface="Myriad Bold"/>
                </a:rPr>
                <a:t>Services Committees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9AC923C2-6EB6-4C0D-EDEA-AEA9356FE72E}"/>
              </a:ext>
            </a:extLst>
          </p:cNvPr>
          <p:cNvSpPr txBox="1"/>
          <p:nvPr/>
        </p:nvSpPr>
        <p:spPr>
          <a:xfrm>
            <a:off x="7088062" y="1859215"/>
            <a:ext cx="10556367" cy="7058343"/>
          </a:xfrm>
          <a:prstGeom prst="rect">
            <a:avLst/>
          </a:prstGeom>
        </p:spPr>
        <p:txBody>
          <a:bodyPr wrap="square" lIns="0" tIns="0" rIns="0" bIns="0" rtlCol="0" anchor="t">
            <a:spAutoFit/>
          </a:bodyPr>
          <a:lstStyle/>
          <a:p>
            <a:pPr marL="285750" indent="-285750">
              <a:spcAft>
                <a:spcPts val="1000"/>
              </a:spcAft>
              <a:buBlip>
                <a:blip r:embed="rId2"/>
              </a:buBlip>
            </a:pPr>
            <a:r>
              <a:rPr lang="en-US" sz="2400">
                <a:latin typeface="Myriad" panose="020B0604020202020204" charset="0"/>
                <a:cs typeface="Myriad" panose="020B0604020202020204" charset="0"/>
              </a:rPr>
              <a:t>Comprised of </a:t>
            </a:r>
            <a:r>
              <a:rPr lang="en-US" sz="2400" b="1">
                <a:latin typeface="Myriad" panose="020B0604020202020204" charset="0"/>
                <a:cs typeface="Myriad" panose="020B0604020202020204" charset="0"/>
              </a:rPr>
              <a:t>Member Services Co-Directors</a:t>
            </a:r>
            <a:r>
              <a:rPr lang="en-US" sz="2400">
                <a:latin typeface="Myriad" panose="020B0604020202020204" charset="0"/>
                <a:cs typeface="Myriad" panose="020B0604020202020204" charset="0"/>
              </a:rPr>
              <a:t>, the </a:t>
            </a:r>
            <a:r>
              <a:rPr lang="en-US" sz="2400" b="1">
                <a:latin typeface="Myriad" panose="020B0604020202020204" charset="0"/>
                <a:cs typeface="Myriad" panose="020B0604020202020204" charset="0"/>
              </a:rPr>
              <a:t>Vice Director of Member Services</a:t>
            </a:r>
            <a:r>
              <a:rPr lang="en-US" sz="2400">
                <a:latin typeface="Myriad" panose="020B0604020202020204" charset="0"/>
                <a:cs typeface="Myriad" panose="020B0604020202020204" charset="0"/>
              </a:rPr>
              <a:t>, and a maximum of </a:t>
            </a:r>
            <a:r>
              <a:rPr lang="en-US" sz="2400" b="1">
                <a:latin typeface="Myriad" panose="020B0604020202020204" charset="0"/>
                <a:cs typeface="Myriad" panose="020B0604020202020204" charset="0"/>
              </a:rPr>
              <a:t>5 other </a:t>
            </a:r>
            <a:r>
              <a:rPr lang="en-US" sz="2400">
                <a:latin typeface="Myriad" panose="020B0604020202020204" charset="0"/>
                <a:cs typeface="Myriad" panose="020B0604020202020204" charset="0"/>
              </a:rPr>
              <a:t>members. </a:t>
            </a:r>
          </a:p>
          <a:p>
            <a:pPr marL="285750" indent="-285750">
              <a:spcAft>
                <a:spcPts val="1000"/>
              </a:spcAft>
              <a:buBlip>
                <a:blip r:embed="rId2"/>
              </a:buBlip>
            </a:pPr>
            <a:r>
              <a:rPr lang="en-US" sz="2400">
                <a:latin typeface="Myriad" panose="020B0604020202020204" charset="0"/>
                <a:cs typeface="Myriad" panose="020B0604020202020204" charset="0"/>
              </a:rPr>
              <a:t>Responsible for membership building and member engagement activities, including liaising with members, member recruiting and retention programs, new member initiatives, overseeing any mentoring program, and surveying members to develop and gauge additional membership benefits.</a:t>
            </a:r>
            <a:endParaRPr lang="en-US" sz="2800">
              <a:latin typeface="Myriad" panose="020B0604020202020204" charset="0"/>
              <a:cs typeface="Myriad" panose="020B0604020202020204" charset="0"/>
            </a:endParaRPr>
          </a:p>
          <a:p>
            <a:pPr marL="742950" lvl="1" indent="-285750">
              <a:spcAft>
                <a:spcPts val="1000"/>
              </a:spcAft>
              <a:buBlip>
                <a:blip r:embed="rId2"/>
              </a:buBlip>
            </a:pPr>
            <a:r>
              <a:rPr lang="en-US" sz="2400">
                <a:latin typeface="Myriad" panose="020B0604020202020204" charset="0"/>
                <a:cs typeface="Myriad" panose="020B0604020202020204" charset="0"/>
              </a:rPr>
              <a:t>Developing innovative and fun ideas to engage and connect and recruit IWIRC members globally.</a:t>
            </a:r>
            <a:endParaRPr lang="en-US" sz="2800">
              <a:latin typeface="Myriad" panose="020B0604020202020204" charset="0"/>
              <a:cs typeface="Myriad" panose="020B0604020202020204" charset="0"/>
            </a:endParaRPr>
          </a:p>
          <a:p>
            <a:pPr marL="742950" lvl="1" indent="-285750">
              <a:spcAft>
                <a:spcPts val="1000"/>
              </a:spcAft>
              <a:buBlip>
                <a:blip r:embed="rId2"/>
              </a:buBlip>
            </a:pPr>
            <a:r>
              <a:rPr lang="en-US" sz="2400">
                <a:latin typeface="Myriad" panose="020B0604020202020204" charset="0"/>
                <a:cs typeface="Myriad" panose="020B0604020202020204" charset="0"/>
              </a:rPr>
              <a:t>Reviewing IWIRC New Member Brochure and New Member Welcome Letter.</a:t>
            </a:r>
            <a:endParaRPr lang="en-US" sz="2800">
              <a:latin typeface="Myriad" panose="020B0604020202020204" charset="0"/>
              <a:cs typeface="Myriad" panose="020B0604020202020204" charset="0"/>
            </a:endParaRPr>
          </a:p>
          <a:p>
            <a:pPr marL="742950" lvl="1" indent="-285750">
              <a:spcAft>
                <a:spcPts val="1000"/>
              </a:spcAft>
              <a:buBlip>
                <a:blip r:embed="rId2"/>
              </a:buBlip>
            </a:pPr>
            <a:r>
              <a:rPr lang="en-US" sz="2400">
                <a:latin typeface="Myriad" panose="020B0604020202020204" charset="0"/>
                <a:cs typeface="Myriad" panose="020B0604020202020204" charset="0"/>
              </a:rPr>
              <a:t>Conducting outreach to new members. </a:t>
            </a:r>
            <a:endParaRPr lang="en-US" sz="2800">
              <a:latin typeface="Myriad" panose="020B0604020202020204" charset="0"/>
              <a:cs typeface="Myriad" panose="020B0604020202020204" charset="0"/>
            </a:endParaRPr>
          </a:p>
          <a:p>
            <a:pPr marL="742950" lvl="1" indent="-285750">
              <a:spcAft>
                <a:spcPts val="1000"/>
              </a:spcAft>
              <a:buBlip>
                <a:blip r:embed="rId2"/>
              </a:buBlip>
            </a:pPr>
            <a:r>
              <a:rPr lang="en-US" sz="2400">
                <a:latin typeface="Myriad" panose="020B0604020202020204" charset="0"/>
                <a:cs typeface="Myriad" panose="020B0604020202020204" charset="0"/>
              </a:rPr>
              <a:t>Hosting and attending new member receptions (in-person and virtual).</a:t>
            </a:r>
            <a:endParaRPr lang="en-US" sz="2800">
              <a:latin typeface="Myriad" panose="020B0604020202020204" charset="0"/>
              <a:cs typeface="Myriad" panose="020B0604020202020204" charset="0"/>
            </a:endParaRPr>
          </a:p>
          <a:p>
            <a:pPr marL="742950" lvl="1" indent="-285750">
              <a:spcAft>
                <a:spcPts val="1000"/>
              </a:spcAft>
              <a:buBlip>
                <a:blip r:embed="rId2"/>
              </a:buBlip>
            </a:pPr>
            <a:r>
              <a:rPr lang="en-US" sz="2400">
                <a:latin typeface="Myriad" panose="020B0604020202020204" charset="0"/>
                <a:cs typeface="Myriad" panose="020B0604020202020204" charset="0"/>
              </a:rPr>
              <a:t>Reviewing applications to attend the annual Leadership Summit and proposing slate. </a:t>
            </a:r>
            <a:endParaRPr lang="en-US" sz="2800">
              <a:latin typeface="Myriad" panose="020B0604020202020204" charset="0"/>
              <a:cs typeface="Myriad" panose="020B0604020202020204" charset="0"/>
            </a:endParaRPr>
          </a:p>
          <a:p>
            <a:pPr marL="285750" indent="-285750">
              <a:spcAft>
                <a:spcPts val="1000"/>
              </a:spcAft>
              <a:buBlip>
                <a:blip r:embed="rId2"/>
              </a:buBlip>
            </a:pPr>
            <a:r>
              <a:rPr lang="en-US" sz="2400">
                <a:latin typeface="Myriad" panose="020B0604020202020204" charset="0"/>
                <a:cs typeface="Myriad" panose="020B0604020202020204" charset="0"/>
              </a:rPr>
              <a:t>Reports directly to the </a:t>
            </a:r>
            <a:r>
              <a:rPr lang="en-US" sz="2400" b="1">
                <a:latin typeface="Myriad" panose="020B0604020202020204" charset="0"/>
                <a:cs typeface="Myriad" panose="020B0604020202020204" charset="0"/>
              </a:rPr>
              <a:t>Operational Management Director</a:t>
            </a:r>
            <a:r>
              <a:rPr lang="en-US" sz="2400">
                <a:latin typeface="Myriad" panose="020B0604020202020204" charset="0"/>
                <a:cs typeface="Myriad" panose="020B0604020202020204" charset="0"/>
              </a:rPr>
              <a:t>.   </a:t>
            </a:r>
            <a:endParaRPr lang="en-US" sz="2800">
              <a:latin typeface="Myriad" panose="020B0604020202020204" charset="0"/>
              <a:cs typeface="Myriad" panose="020B0604020202020204" charset="0"/>
            </a:endParaRPr>
          </a:p>
          <a:p>
            <a:pPr marL="285750" indent="-285750">
              <a:spcAft>
                <a:spcPts val="1000"/>
              </a:spcAft>
              <a:buBlip>
                <a:blip r:embed="rId2"/>
              </a:buBlip>
            </a:pPr>
            <a:endParaRPr lang="en-US" sz="32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A17D2A30-8468-4434-6FD2-141B18303B82}"/>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899890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43E7A-4122-8DAD-853F-6CF78AF09F1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B8A1F93-090C-C6B2-5302-2273687C1908}"/>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6388DE4E-17FB-C371-84F9-A3BC8F684E01}"/>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6855EFFF-5E35-330C-BC30-D09BCEA97603}"/>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D46C7219-4293-2908-EF2F-CBFB67941B2B}"/>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58DB3C7D-4C6A-E2A6-7306-D8E7ADAEC31B}"/>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0AF7453B-985C-BF1A-5940-2256AD57EEB1}"/>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Diversity, Inclusion, &amp;</a:t>
              </a:r>
            </a:p>
            <a:p>
              <a:pPr algn="ctr">
                <a:lnSpc>
                  <a:spcPts val="6720"/>
                </a:lnSpc>
              </a:pPr>
              <a:r>
                <a:rPr lang="en-US" sz="5600" b="1">
                  <a:solidFill>
                    <a:srgbClr val="FFFFFF"/>
                  </a:solidFill>
                  <a:latin typeface="Myriad Bold"/>
                  <a:ea typeface="Myriad Bold"/>
                  <a:cs typeface="Myriad Bold"/>
                  <a:sym typeface="Myriad Bold"/>
                </a:rPr>
                <a:t>Belonging 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44CEEBFC-46E2-B180-041C-C5CC69035429}"/>
              </a:ext>
            </a:extLst>
          </p:cNvPr>
          <p:cNvSpPr txBox="1"/>
          <p:nvPr/>
        </p:nvSpPr>
        <p:spPr>
          <a:xfrm>
            <a:off x="7101917" y="1976327"/>
            <a:ext cx="10556367" cy="3960058"/>
          </a:xfrm>
          <a:prstGeom prst="rect">
            <a:avLst/>
          </a:prstGeom>
        </p:spPr>
        <p:txBody>
          <a:bodyPr wrap="square" lIns="0" tIns="0" rIns="0" bIns="0" rtlCol="0" anchor="t">
            <a:spAutoFit/>
          </a:bodyPr>
          <a:lstStyle/>
          <a:p>
            <a:pPr marL="285750" lvl="0" indent="-285750">
              <a:spcAft>
                <a:spcPts val="1000"/>
              </a:spcAft>
              <a:buBlip>
                <a:blip r:embed="rId2"/>
              </a:buBlip>
              <a:defRPr/>
            </a:pPr>
            <a:r>
              <a:rPr lang="en-US" sz="2400">
                <a:latin typeface="Myriad" panose="020B0604020202020204" charset="0"/>
                <a:cs typeface="Myriad" panose="020B0604020202020204" charset="0"/>
              </a:rPr>
              <a:t>Comprised of the </a:t>
            </a:r>
            <a:r>
              <a:rPr lang="en-US" sz="2400" b="1">
                <a:latin typeface="Myriad" panose="020B0604020202020204" charset="0"/>
                <a:cs typeface="Myriad" panose="020B0604020202020204" charset="0"/>
              </a:rPr>
              <a:t>Diversity, Inclusion &amp; Belonging Co-Directors</a:t>
            </a:r>
            <a:r>
              <a:rPr lang="en-US" sz="2400">
                <a:latin typeface="Myriad" panose="020B0604020202020204" charset="0"/>
                <a:cs typeface="Myriad" panose="020B0604020202020204" charset="0"/>
              </a:rPr>
              <a:t>, the </a:t>
            </a:r>
            <a:r>
              <a:rPr lang="en-US" sz="2400" b="1">
                <a:latin typeface="Myriad" panose="020B0604020202020204" charset="0"/>
                <a:cs typeface="Myriad" panose="020B0604020202020204" charset="0"/>
              </a:rPr>
              <a:t>Vice Director of Diversity, Inclusion and Belonging</a:t>
            </a:r>
            <a:r>
              <a:rPr lang="en-US" sz="2400">
                <a:latin typeface="Myriad" panose="020B0604020202020204" charset="0"/>
                <a:cs typeface="Myriad" panose="020B0604020202020204" charset="0"/>
              </a:rPr>
              <a:t>, and a maximum of </a:t>
            </a:r>
            <a:r>
              <a:rPr lang="en-US" sz="2400" b="1">
                <a:latin typeface="Myriad" panose="020B0604020202020204" charset="0"/>
                <a:cs typeface="Myriad" panose="020B0604020202020204" charset="0"/>
              </a:rPr>
              <a:t>10 other</a:t>
            </a:r>
            <a:r>
              <a:rPr lang="en-US" sz="2400">
                <a:latin typeface="Myriad" panose="020B0604020202020204" charset="0"/>
                <a:cs typeface="Myriad" panose="020B0604020202020204" charset="0"/>
              </a:rPr>
              <a:t> members. </a:t>
            </a:r>
          </a:p>
          <a:p>
            <a:pPr marL="285750" lvl="0" indent="-285750">
              <a:spcAft>
                <a:spcPts val="1000"/>
              </a:spcAft>
              <a:buBlip>
                <a:blip r:embed="rId2"/>
              </a:buBlip>
              <a:defRPr/>
            </a:pPr>
            <a:r>
              <a:rPr lang="en-US" sz="2400">
                <a:latin typeface="Myriad" panose="020B0604020202020204" charset="0"/>
                <a:cs typeface="Myriad" panose="020B0604020202020204" charset="0"/>
              </a:rPr>
              <a:t>Recommends initiatives to the E-Board and the Board to promote diversity, inclusion and belonging among IWIRC members and networks. </a:t>
            </a:r>
          </a:p>
          <a:p>
            <a:pPr marL="285750" lvl="0" indent="-285750">
              <a:spcAft>
                <a:spcPts val="1000"/>
              </a:spcAft>
              <a:buBlip>
                <a:blip r:embed="rId2"/>
              </a:buBlip>
              <a:defRPr/>
            </a:pPr>
            <a:r>
              <a:rPr lang="en-US" sz="2400">
                <a:latin typeface="Myriad" panose="020B0604020202020204" charset="0"/>
                <a:cs typeface="Myriad" panose="020B0604020202020204" charset="0"/>
              </a:rPr>
              <a:t>The responsibilities of the DIB Committee will be further refined by the Executive Committee in early 2026. </a:t>
            </a:r>
          </a:p>
          <a:p>
            <a:pPr marL="285750" lvl="0" indent="-285750">
              <a:spcAft>
                <a:spcPts val="1000"/>
              </a:spcAft>
              <a:buBlip>
                <a:blip r:embed="rId2"/>
              </a:buBlip>
              <a:defRPr/>
            </a:pPr>
            <a:r>
              <a:rPr lang="en-US" sz="2400">
                <a:latin typeface="Myriad" panose="020B0604020202020204" charset="0"/>
                <a:cs typeface="Myriad" panose="020B0604020202020204" charset="0"/>
              </a:rPr>
              <a:t>Reports to the </a:t>
            </a:r>
            <a:r>
              <a:rPr lang="en-US" sz="2400" b="1">
                <a:latin typeface="Myriad" panose="020B0604020202020204" charset="0"/>
                <a:cs typeface="Myriad" panose="020B0604020202020204" charset="0"/>
              </a:rPr>
              <a:t>Governance and Risk Director.</a:t>
            </a:r>
            <a:endParaRPr lang="en-US" sz="2400">
              <a:latin typeface="Myriad" panose="020B0604020202020204" charset="0"/>
              <a:cs typeface="Myriad" panose="020B0604020202020204" charset="0"/>
            </a:endParaRPr>
          </a:p>
          <a:p>
            <a:pPr marL="285750" indent="-285750">
              <a:spcAft>
                <a:spcPts val="1000"/>
              </a:spcAft>
              <a:buBlip>
                <a:blip r:embed="rId2"/>
              </a:buBlip>
            </a:pPr>
            <a:endParaRPr lang="en-US" sz="32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D6850761-A2B5-7376-0DE1-CF16A0395089}"/>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903708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BFC76-41EF-E919-07AD-230C3C7C5BD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624D0CF-3199-B856-50E0-E7920A4A45D7}"/>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43FE1A4D-0154-96D2-D307-FA4F217B19BF}"/>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30392B5-6EB8-E6F0-6D6F-3B7A7CA08B13}"/>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D272DB6B-1808-3FBD-1950-8E4C9B081683}"/>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B001449A-C213-8194-2FDF-CE2EA4258AF8}"/>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8D47998-EE14-5278-B0B8-2B9913B680CD}"/>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Finance</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A084F5CB-A393-F913-ACD7-E61E06FFE7E9}"/>
              </a:ext>
            </a:extLst>
          </p:cNvPr>
          <p:cNvSpPr txBox="1"/>
          <p:nvPr/>
        </p:nvSpPr>
        <p:spPr>
          <a:xfrm>
            <a:off x="7101917" y="1976327"/>
            <a:ext cx="10556367" cy="8484374"/>
          </a:xfrm>
          <a:prstGeom prst="rect">
            <a:avLst/>
          </a:prstGeom>
        </p:spPr>
        <p:txBody>
          <a:bodyPr wrap="square" lIns="0" tIns="0" rIns="0" bIns="0" rtlCol="0" anchor="t">
            <a:spAutoFit/>
          </a:bodyPr>
          <a:lstStyle/>
          <a:p>
            <a:pPr marL="285750" lvl="0" indent="-285750">
              <a:spcAft>
                <a:spcPts val="1000"/>
              </a:spcAft>
              <a:buBlip>
                <a:blip r:embed="rId2"/>
              </a:buBlip>
              <a:defRPr/>
            </a:pPr>
            <a:r>
              <a:rPr lang="en-US" sz="2400">
                <a:latin typeface="Myriad" panose="020B0604020202020204" charset="0"/>
                <a:cs typeface="Myriad" panose="020B0604020202020204" charset="0"/>
              </a:rPr>
              <a:t>Comprised of </a:t>
            </a:r>
            <a:r>
              <a:rPr lang="en-US" sz="2400" b="1">
                <a:latin typeface="Myriad" panose="020B0604020202020204" charset="0"/>
                <a:cs typeface="Myriad" panose="020B0604020202020204" charset="0"/>
              </a:rPr>
              <a:t>Finance Director</a:t>
            </a:r>
            <a:r>
              <a:rPr lang="en-US" sz="2400">
                <a:latin typeface="Myriad" panose="020B0604020202020204" charset="0"/>
                <a:cs typeface="Myriad" panose="020B0604020202020204" charset="0"/>
              </a:rPr>
              <a:t>, the </a:t>
            </a:r>
            <a:r>
              <a:rPr lang="en-US" sz="2400" b="1">
                <a:latin typeface="Myriad" panose="020B0604020202020204" charset="0"/>
                <a:cs typeface="Myriad" panose="020B0604020202020204" charset="0"/>
              </a:rPr>
              <a:t>Vice Finance Director</a:t>
            </a:r>
            <a:r>
              <a:rPr lang="en-US" sz="2400">
                <a:latin typeface="Myriad" panose="020B0604020202020204" charset="0"/>
                <a:cs typeface="Myriad" panose="020B0604020202020204" charset="0"/>
              </a:rPr>
              <a:t>, and a maximum of </a:t>
            </a:r>
            <a:r>
              <a:rPr lang="en-US" sz="2400" b="1">
                <a:latin typeface="Myriad" panose="020B0604020202020204" charset="0"/>
                <a:cs typeface="Myriad" panose="020B0604020202020204" charset="0"/>
              </a:rPr>
              <a:t>8 other</a:t>
            </a:r>
            <a:r>
              <a:rPr lang="en-US" sz="2400">
                <a:latin typeface="Myriad" panose="020B0604020202020204" charset="0"/>
                <a:cs typeface="Myriad" panose="020B0604020202020204" charset="0"/>
              </a:rPr>
              <a:t> members. </a:t>
            </a:r>
          </a:p>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Note: </a:t>
            </a:r>
            <a:r>
              <a:rPr lang="en-US" sz="2400" b="1">
                <a:solidFill>
                  <a:prstClr val="black"/>
                </a:solidFill>
                <a:latin typeface="Myriad" panose="020B0604020202020204" charset="0"/>
                <a:cs typeface="Myriad" panose="020B0604020202020204" charset="0"/>
              </a:rPr>
              <a:t>must certify compliance with </a:t>
            </a:r>
            <a:r>
              <a:rPr lang="en-US" sz="2400" b="1">
                <a:solidFill>
                  <a:prstClr val="black"/>
                </a:solidFill>
                <a:latin typeface="Myriad" panose="020B0604020202020204" charset="0"/>
                <a:cs typeface="Myriad" panose="020B0604020202020204" charset="0"/>
                <a:hlinkClick r:id="rId3"/>
              </a:rPr>
              <a:t>confidentiality policy</a:t>
            </a:r>
            <a:r>
              <a:rPr lang="en-US" sz="2400">
                <a:solidFill>
                  <a:prstClr val="black"/>
                </a:solidFill>
                <a:latin typeface="Myriad" panose="020B0604020202020204" charset="0"/>
                <a:cs typeface="Myriad" panose="020B0604020202020204" charset="0"/>
              </a:rPr>
              <a:t>.</a:t>
            </a:r>
            <a:endParaRPr lang="en-US" sz="2400" u="sng">
              <a:solidFill>
                <a:prstClr val="black"/>
              </a:solidFill>
              <a:latin typeface="Myriad" panose="020B0604020202020204" charset="0"/>
              <a:cs typeface="Myriad" panose="020B0604020202020204" charset="0"/>
            </a:endParaRPr>
          </a:p>
          <a:p>
            <a:pPr marL="285750" lvl="0" indent="-285750">
              <a:spcAft>
                <a:spcPts val="1000"/>
              </a:spcAft>
              <a:buBlip>
                <a:blip r:embed="rId2"/>
              </a:buBlip>
              <a:defRPr/>
            </a:pPr>
            <a:r>
              <a:rPr lang="en-US" sz="2400">
                <a:latin typeface="Myriad" panose="020B0604020202020204" charset="0"/>
                <a:cs typeface="Myriad" panose="020B0604020202020204" charset="0"/>
              </a:rPr>
              <a:t>Responsible for providing oversight and advice to E-Board on financial aspects of IWIRC, including the annual budget, review of financial statements, review of the annual investment statements, and sponsor development and communications with IWIRC’s annual sponsors.  </a:t>
            </a:r>
          </a:p>
          <a:p>
            <a:pPr marL="742950" lvl="1" indent="-285750">
              <a:spcAft>
                <a:spcPts val="1000"/>
              </a:spcAft>
              <a:buBlip>
                <a:blip r:embed="rId2"/>
              </a:buBlip>
              <a:defRPr/>
            </a:pPr>
            <a:r>
              <a:rPr lang="en-US" sz="2400">
                <a:latin typeface="Myriad" panose="020B0604020202020204" charset="0"/>
                <a:cs typeface="Myriad" panose="020B0604020202020204" charset="0"/>
              </a:rPr>
              <a:t>Assist in the development and oversight of annual budget and financial statements. </a:t>
            </a:r>
          </a:p>
          <a:p>
            <a:pPr marL="742950" lvl="1" indent="-285750">
              <a:spcAft>
                <a:spcPts val="1000"/>
              </a:spcAft>
              <a:buBlip>
                <a:blip r:embed="rId2"/>
              </a:buBlip>
              <a:defRPr/>
            </a:pPr>
            <a:r>
              <a:rPr lang="en-US" sz="2400">
                <a:latin typeface="Myriad" panose="020B0604020202020204" charset="0"/>
                <a:cs typeface="Myriad" panose="020B0604020202020204" charset="0"/>
              </a:rPr>
              <a:t>Review annual audit report and tax return.</a:t>
            </a:r>
          </a:p>
          <a:p>
            <a:pPr marL="742950" lvl="1" indent="-285750">
              <a:spcAft>
                <a:spcPts val="1000"/>
              </a:spcAft>
              <a:buBlip>
                <a:blip r:embed="rId2"/>
              </a:buBlip>
              <a:defRPr/>
            </a:pPr>
            <a:r>
              <a:rPr lang="en-US" sz="2400">
                <a:latin typeface="Myriad" panose="020B0604020202020204" charset="0"/>
                <a:cs typeface="Myriad" panose="020B0604020202020204" charset="0"/>
              </a:rPr>
              <a:t>Review and comment on balance sheets, profit and loss statements, budgets, and investment reports.</a:t>
            </a:r>
          </a:p>
          <a:p>
            <a:pPr marL="742950" lvl="1" indent="-285750">
              <a:spcAft>
                <a:spcPts val="1000"/>
              </a:spcAft>
              <a:buBlip>
                <a:blip r:embed="rId2"/>
              </a:buBlip>
              <a:defRPr/>
            </a:pPr>
            <a:r>
              <a:rPr lang="en-US" sz="2400">
                <a:latin typeface="Myriad" panose="020B0604020202020204" charset="0"/>
                <a:cs typeface="Myriad" panose="020B0604020202020204" charset="0"/>
              </a:rPr>
              <a:t>Develop sponsorship materials and benefits and conduct outreach to sponsors.</a:t>
            </a:r>
          </a:p>
          <a:p>
            <a:pPr marL="742950" lvl="1" indent="-285750">
              <a:spcAft>
                <a:spcPts val="1000"/>
              </a:spcAft>
              <a:buBlip>
                <a:blip r:embed="rId2"/>
              </a:buBlip>
              <a:defRPr/>
            </a:pPr>
            <a:r>
              <a:rPr lang="en-US" sz="2400">
                <a:latin typeface="Myriad" panose="020B0604020202020204" charset="0"/>
                <a:cs typeface="Myriad" panose="020B0604020202020204" charset="0"/>
              </a:rPr>
              <a:t>Regularly review and update finance policies, including the Investment Policy and Audit Review Policy.  </a:t>
            </a:r>
          </a:p>
          <a:p>
            <a:pPr marL="285750" indent="-285750">
              <a:spcAft>
                <a:spcPts val="1000"/>
              </a:spcAft>
              <a:buBlip>
                <a:blip r:embed="rId2"/>
              </a:buBlip>
              <a:defRPr/>
            </a:pPr>
            <a:r>
              <a:rPr lang="en-US" sz="2400">
                <a:latin typeface="Myriad" panose="020B0604020202020204" charset="0"/>
                <a:cs typeface="Myriad" panose="020B0604020202020204" charset="0"/>
              </a:rPr>
              <a:t>Reports directly to the </a:t>
            </a:r>
            <a:r>
              <a:rPr lang="en-US" sz="2400" b="1">
                <a:latin typeface="Myriad" panose="020B0604020202020204" charset="0"/>
                <a:cs typeface="Myriad" panose="020B0604020202020204" charset="0"/>
              </a:rPr>
              <a:t>E-Board</a:t>
            </a:r>
            <a:r>
              <a:rPr lang="en-US" sz="2400">
                <a:latin typeface="Myriad" panose="020B0604020202020204" charset="0"/>
                <a:cs typeface="Myriad" panose="020B0604020202020204" charset="0"/>
              </a:rPr>
              <a:t>.   </a:t>
            </a:r>
          </a:p>
          <a:p>
            <a:pPr marL="285750" lvl="0" indent="-285750">
              <a:spcAft>
                <a:spcPts val="1000"/>
              </a:spcAft>
              <a:buBlip>
                <a:blip r:embed="rId2"/>
              </a:buBlip>
              <a:defRPr/>
            </a:pPr>
            <a:endParaRPr lang="en-US" sz="2400" u="sng">
              <a:solidFill>
                <a:prstClr val="black"/>
              </a:solidFill>
              <a:latin typeface="Myriad" panose="020B0604020202020204" charset="0"/>
              <a:cs typeface="Myriad" panose="020B0604020202020204" charset="0"/>
            </a:endParaRPr>
          </a:p>
          <a:p>
            <a:pPr marL="285750" indent="-285750">
              <a:spcAft>
                <a:spcPts val="1000"/>
              </a:spcAft>
              <a:buBlip>
                <a:blip r:embed="rId2"/>
              </a:buBlip>
            </a:pPr>
            <a:endParaRPr lang="en-US" sz="40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7F90C5C7-42E6-47EF-017E-15A80524BD5E}"/>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2986592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0BC3F-DF7A-0C57-288D-184B525935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D5419C0-B4C4-5586-EA51-196F43713AD0}"/>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0F37951D-53BF-9C26-A90A-443842789A1A}"/>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1E1031D8-B422-8FB5-91CB-E93BA51A9F5F}"/>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25536655-7E2F-4F62-29CB-CF9D20981B63}"/>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FDE75605-EA93-2B92-B031-C4F19C85C2B1}"/>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D68E97B-5AE9-FEB0-7FCC-32452D89ADAB}"/>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Regional</a:t>
              </a:r>
            </a:p>
            <a:p>
              <a:pPr algn="ctr">
                <a:lnSpc>
                  <a:spcPts val="6720"/>
                </a:lnSpc>
              </a:pPr>
              <a:r>
                <a:rPr lang="en-US" sz="5600" b="1">
                  <a:solidFill>
                    <a:srgbClr val="FFFFFF"/>
                  </a:solidFill>
                  <a:latin typeface="Myriad Bold"/>
                  <a:ea typeface="Myriad Bold"/>
                  <a:cs typeface="Myriad Bold"/>
                  <a:sym typeface="Myriad Bold"/>
                </a:rPr>
                <a:t>Directors</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1FAB64CB-AB91-4476-0067-A92FC182C7E5}"/>
              </a:ext>
            </a:extLst>
          </p:cNvPr>
          <p:cNvSpPr txBox="1"/>
          <p:nvPr/>
        </p:nvSpPr>
        <p:spPr>
          <a:xfrm>
            <a:off x="7101917" y="1976327"/>
            <a:ext cx="10556367" cy="7427674"/>
          </a:xfrm>
          <a:prstGeom prst="rect">
            <a:avLst/>
          </a:prstGeom>
        </p:spPr>
        <p:txBody>
          <a:bodyPr wrap="square" lIns="0" tIns="0" rIns="0" bIns="0" rtlCol="0" anchor="t">
            <a:spAutoFit/>
          </a:bodyPr>
          <a:lstStyle/>
          <a:p>
            <a:pPr marL="285750" indent="-285750">
              <a:spcAft>
                <a:spcPts val="1000"/>
              </a:spcAft>
              <a:buBlip>
                <a:blip r:embed="rId2"/>
              </a:buBlip>
              <a:defRPr/>
            </a:pPr>
            <a:r>
              <a:rPr lang="en-US" sz="2400">
                <a:latin typeface="Myriad" panose="020B0604020202020204" charset="0"/>
                <a:cs typeface="Myriad" panose="020B0604020202020204" charset="0"/>
              </a:rPr>
              <a:t>Comprised of the </a:t>
            </a:r>
            <a:r>
              <a:rPr lang="en-US" sz="2400" b="1">
                <a:latin typeface="Myriad" panose="020B0604020202020204" charset="0"/>
                <a:cs typeface="Myriad" panose="020B0604020202020204" charset="0"/>
              </a:rPr>
              <a:t>Global Director </a:t>
            </a:r>
            <a:r>
              <a:rPr lang="en-US" sz="2400">
                <a:latin typeface="Myriad" panose="020B0604020202020204" charset="0"/>
                <a:cs typeface="Myriad" panose="020B0604020202020204" charset="0"/>
              </a:rPr>
              <a:t>and the </a:t>
            </a:r>
            <a:r>
              <a:rPr lang="en-US" sz="2400" b="1">
                <a:latin typeface="Myriad" panose="020B0604020202020204" charset="0"/>
                <a:cs typeface="Myriad" panose="020B0604020202020204" charset="0"/>
              </a:rPr>
              <a:t>Regional Directors</a:t>
            </a:r>
            <a:r>
              <a:rPr lang="en-US" sz="2400">
                <a:latin typeface="Myriad" panose="020B0604020202020204" charset="0"/>
                <a:cs typeface="Myriad" panose="020B0604020202020204" charset="0"/>
              </a:rPr>
              <a:t>.  </a:t>
            </a:r>
          </a:p>
          <a:p>
            <a:pPr marL="285750" lvl="0" indent="-285750">
              <a:spcAft>
                <a:spcPts val="1000"/>
              </a:spcAft>
              <a:buBlip>
                <a:blip r:embed="rId2"/>
              </a:buBlip>
              <a:defRPr/>
            </a:pPr>
            <a:r>
              <a:rPr lang="en-US" sz="2400">
                <a:latin typeface="Myriad" panose="020B0604020202020204" charset="0"/>
                <a:cs typeface="Myriad" panose="020B0604020202020204" charset="0"/>
              </a:rPr>
              <a:t>Means of reporting, coordination and collaboration for the Regional Directors through meetings and workshops and opportunities to exchange information regarding membership, programming, leadership and other issues facing the regions and Regional Directors and their respective regions.</a:t>
            </a:r>
          </a:p>
          <a:p>
            <a:pPr marL="742950" lvl="1" indent="-285750">
              <a:spcAft>
                <a:spcPts val="1000"/>
              </a:spcAft>
              <a:buBlip>
                <a:blip r:embed="rId2"/>
              </a:buBlip>
              <a:defRPr/>
            </a:pPr>
            <a:r>
              <a:rPr lang="en-US" sz="2400">
                <a:latin typeface="Myriad" panose="020B0604020202020204" charset="0"/>
                <a:cs typeface="Myriad" panose="020B0604020202020204" charset="0"/>
              </a:rPr>
              <a:t>Facilitate collaboration and the exchange of information across regions.</a:t>
            </a:r>
          </a:p>
          <a:p>
            <a:pPr marL="742950" lvl="1" indent="-285750">
              <a:spcAft>
                <a:spcPts val="1000"/>
              </a:spcAft>
              <a:buBlip>
                <a:blip r:embed="rId2"/>
              </a:buBlip>
              <a:defRPr/>
            </a:pPr>
            <a:r>
              <a:rPr lang="en-US" sz="2400">
                <a:latin typeface="Myriad" panose="020B0604020202020204" charset="0"/>
                <a:cs typeface="Myriad" panose="020B0604020202020204" charset="0"/>
              </a:rPr>
              <a:t>Share updates and best practices related to membership growth, programming, and leadership.</a:t>
            </a:r>
          </a:p>
          <a:p>
            <a:pPr marL="742950" lvl="1" indent="-285750">
              <a:spcAft>
                <a:spcPts val="1000"/>
              </a:spcAft>
              <a:buBlip>
                <a:blip r:embed="rId2"/>
              </a:buBlip>
              <a:defRPr/>
            </a:pPr>
            <a:r>
              <a:rPr lang="en-US" sz="2400">
                <a:latin typeface="Myriad" panose="020B0604020202020204" charset="0"/>
                <a:cs typeface="Myriad" panose="020B0604020202020204" charset="0"/>
              </a:rPr>
              <a:t>Identify and discuss common challenges and opportunities facing regional networks.</a:t>
            </a:r>
          </a:p>
          <a:p>
            <a:pPr marL="742950" lvl="1" indent="-285750">
              <a:spcAft>
                <a:spcPts val="1000"/>
              </a:spcAft>
              <a:buBlip>
                <a:blip r:embed="rId2"/>
              </a:buBlip>
              <a:defRPr/>
            </a:pPr>
            <a:r>
              <a:rPr lang="en-US" sz="2400">
                <a:latin typeface="Myriad" panose="020B0604020202020204" charset="0"/>
                <a:cs typeface="Myriad" panose="020B0604020202020204" charset="0"/>
              </a:rPr>
              <a:t>Promote consistency and cohesion in network operations and governance across regions.</a:t>
            </a:r>
          </a:p>
          <a:p>
            <a:pPr marL="285750" indent="-285750">
              <a:spcAft>
                <a:spcPts val="1000"/>
              </a:spcAft>
              <a:buBlip>
                <a:blip r:embed="rId2"/>
              </a:buBlip>
              <a:defRPr/>
            </a:pPr>
            <a:r>
              <a:rPr lang="en-US" sz="2400">
                <a:latin typeface="Myriad" panose="020B0604020202020204" charset="0"/>
                <a:cs typeface="Myriad" panose="020B0604020202020204" charset="0"/>
              </a:rPr>
              <a:t>Expected to meet bi-monthly (6 times a year).</a:t>
            </a:r>
          </a:p>
          <a:p>
            <a:pPr marL="285750" lvl="0" indent="-285750">
              <a:spcAft>
                <a:spcPts val="1000"/>
              </a:spcAft>
              <a:buBlip>
                <a:blip r:embed="rId2"/>
              </a:buBlip>
              <a:defRPr/>
            </a:pPr>
            <a:endParaRPr lang="en-US" sz="3200" u="sng">
              <a:solidFill>
                <a:prstClr val="black"/>
              </a:solidFill>
              <a:latin typeface="Myriad" panose="020B0604020202020204" charset="0"/>
              <a:cs typeface="Myriad" panose="020B0604020202020204" charset="0"/>
            </a:endParaRPr>
          </a:p>
          <a:p>
            <a:pPr marL="285750" indent="-285750">
              <a:spcAft>
                <a:spcPts val="1000"/>
              </a:spcAft>
              <a:buBlip>
                <a:blip r:embed="rId2"/>
              </a:buBlip>
            </a:pPr>
            <a:endParaRPr lang="en-US" sz="48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0A2EB87D-81C4-34C2-2F50-E17410B2937D}"/>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784206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D6894-24C5-CD35-21F7-AA168C2EE62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E405723-D927-D50E-F5A6-A84C5875CA95}"/>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A5EA616A-DCE8-A476-3548-6750CD6A46C5}"/>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D0EC40E2-49CE-9868-866E-605E34971DA6}"/>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C8FDD8F4-8A8D-9AC4-3819-BEAA20A286DD}"/>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6AEFD6F8-CBA5-47A9-189E-41879A48361E}"/>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79AC3A9-3214-08AF-8252-15CA03AA0DA6}"/>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Networks</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A0C8CCF7-16EC-BE71-835E-326A546F22FA}"/>
              </a:ext>
            </a:extLst>
          </p:cNvPr>
          <p:cNvSpPr txBox="1"/>
          <p:nvPr/>
        </p:nvSpPr>
        <p:spPr>
          <a:xfrm>
            <a:off x="7101917" y="1976327"/>
            <a:ext cx="10556367" cy="4893647"/>
          </a:xfrm>
          <a:prstGeom prst="rect">
            <a:avLst/>
          </a:prstGeom>
        </p:spPr>
        <p:txBody>
          <a:bodyPr wrap="square" lIns="0" tIns="0" rIns="0" bIns="0" rtlCol="0" anchor="t">
            <a:spAutoFit/>
          </a:bodyPr>
          <a:lstStyle/>
          <a:p>
            <a:pPr marL="285750" indent="-285750">
              <a:spcAft>
                <a:spcPts val="1000"/>
              </a:spcAft>
              <a:buBlip>
                <a:blip r:embed="rId2"/>
              </a:buBlip>
              <a:defRPr/>
            </a:pPr>
            <a:r>
              <a:rPr lang="en-US" sz="2400">
                <a:latin typeface="Myriad" panose="020B0604020202020204" charset="0"/>
                <a:cs typeface="Myriad" panose="020B0604020202020204" charset="0"/>
              </a:rPr>
              <a:t>Comprised of the </a:t>
            </a:r>
            <a:r>
              <a:rPr lang="en-US" sz="2400" b="1">
                <a:latin typeface="Myriad" panose="020B0604020202020204" charset="0"/>
                <a:cs typeface="Myriad" panose="020B0604020202020204" charset="0"/>
              </a:rPr>
              <a:t>Regional Director(s) </a:t>
            </a:r>
            <a:r>
              <a:rPr lang="en-US" sz="2400">
                <a:latin typeface="Myriad" panose="020B0604020202020204" charset="0"/>
                <a:cs typeface="Myriad" panose="020B0604020202020204" charset="0"/>
              </a:rPr>
              <a:t>for their respective region and </a:t>
            </a:r>
            <a:r>
              <a:rPr lang="en-US" sz="2400" b="1">
                <a:latin typeface="Myriad" panose="020B0604020202020204" charset="0"/>
                <a:cs typeface="Myriad" panose="020B0604020202020204" charset="0"/>
              </a:rPr>
              <a:t>Network chairs</a:t>
            </a:r>
            <a:r>
              <a:rPr lang="en-US" sz="2400">
                <a:latin typeface="Myriad" panose="020B0604020202020204" charset="0"/>
                <a:cs typeface="Myriad" panose="020B0604020202020204" charset="0"/>
              </a:rPr>
              <a:t> from regions.  </a:t>
            </a:r>
          </a:p>
          <a:p>
            <a:pPr marL="742950" lvl="1" indent="-285750">
              <a:spcAft>
                <a:spcPts val="1000"/>
              </a:spcAft>
              <a:buBlip>
                <a:blip r:embed="rId2"/>
              </a:buBlip>
              <a:defRPr/>
            </a:pPr>
            <a:r>
              <a:rPr lang="en-US" sz="2400">
                <a:latin typeface="Myriad" panose="020B0604020202020204" charset="0"/>
                <a:cs typeface="Myriad" panose="020B0604020202020204" charset="0"/>
              </a:rPr>
              <a:t>Regions: Asia, EMEA, U.S., Canada, Caribbean, and Latin America.</a:t>
            </a:r>
            <a:endParaRPr lang="en-US" sz="2400" b="1">
              <a:latin typeface="Myriad" panose="020B0604020202020204" charset="0"/>
              <a:cs typeface="Myriad" panose="020B0604020202020204" charset="0"/>
            </a:endParaRPr>
          </a:p>
          <a:p>
            <a:pPr marL="742950" lvl="1" indent="-285750">
              <a:spcAft>
                <a:spcPts val="1000"/>
              </a:spcAft>
              <a:buBlip>
                <a:blip r:embed="rId2"/>
              </a:buBlip>
              <a:defRPr/>
            </a:pPr>
            <a:r>
              <a:rPr lang="en-US" sz="2400">
                <a:latin typeface="Myriad" panose="020B0604020202020204" charset="0"/>
                <a:cs typeface="Myriad" panose="020B0604020202020204" charset="0"/>
              </a:rPr>
              <a:t>There shall be a Network Committee for each applicable region covered by a Regional Director.</a:t>
            </a:r>
          </a:p>
          <a:p>
            <a:pPr marL="285750" indent="-285750">
              <a:spcAft>
                <a:spcPts val="1000"/>
              </a:spcAft>
              <a:buBlip>
                <a:blip r:embed="rId2"/>
              </a:buBlip>
              <a:defRPr/>
            </a:pPr>
            <a:r>
              <a:rPr lang="en-US" sz="2400">
                <a:latin typeface="Myriad" panose="020B0604020202020204" charset="0"/>
                <a:cs typeface="Myriad" panose="020B0604020202020204" charset="0"/>
              </a:rPr>
              <a:t>Expected to meet quarterly (4 times a year). </a:t>
            </a:r>
          </a:p>
          <a:p>
            <a:pPr marL="285750" indent="-285750">
              <a:spcAft>
                <a:spcPts val="1000"/>
              </a:spcAft>
              <a:buBlip>
                <a:blip r:embed="rId2"/>
              </a:buBlip>
              <a:defRPr/>
            </a:pPr>
            <a:r>
              <a:rPr lang="en-US" sz="2400">
                <a:latin typeface="Myriad" panose="020B0604020202020204" charset="0"/>
                <a:cs typeface="Myriad" panose="020B0604020202020204" charset="0"/>
              </a:rPr>
              <a:t>Report to the </a:t>
            </a:r>
            <a:r>
              <a:rPr lang="en-US" sz="2400" b="1">
                <a:latin typeface="Myriad" panose="020B0604020202020204" charset="0"/>
                <a:cs typeface="Myriad" panose="020B0604020202020204" charset="0"/>
              </a:rPr>
              <a:t>Global Director</a:t>
            </a:r>
            <a:r>
              <a:rPr lang="en-US" sz="2400">
                <a:latin typeface="Myriad" panose="020B0604020202020204" charset="0"/>
                <a:cs typeface="Myriad" panose="020B0604020202020204" charset="0"/>
              </a:rPr>
              <a:t>.  </a:t>
            </a:r>
          </a:p>
          <a:p>
            <a:pPr marL="285750" lvl="0" indent="-285750">
              <a:spcAft>
                <a:spcPts val="1000"/>
              </a:spcAft>
              <a:buBlip>
                <a:blip r:embed="rId2"/>
              </a:buBlip>
              <a:defRPr/>
            </a:pPr>
            <a:endParaRPr lang="en-US" sz="4000" u="sng">
              <a:solidFill>
                <a:prstClr val="black"/>
              </a:solidFill>
              <a:latin typeface="Myriad" panose="020B0604020202020204" charset="0"/>
              <a:cs typeface="Myriad" panose="020B0604020202020204" charset="0"/>
            </a:endParaRPr>
          </a:p>
          <a:p>
            <a:pPr marL="285750" indent="-285750">
              <a:spcAft>
                <a:spcPts val="1000"/>
              </a:spcAft>
              <a:buBlip>
                <a:blip r:embed="rId2"/>
              </a:buBlip>
            </a:pPr>
            <a:endParaRPr lang="en-US" sz="60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006DA0BB-9761-7AA7-F3D5-A2592EC30749}"/>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997741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54C21-35C4-0C83-9B4B-6376E328FD1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F6A1389-ED53-5913-9C5D-81A44552C799}"/>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D5A4B44C-F5A9-ADFA-2420-13E2B1CE314B}"/>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5C72424-9889-FCDD-12EE-4DE2EAB58BAB}"/>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CD212CDB-CC22-4C3D-385F-DEFD58D5C8C7}"/>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9588FA6C-69B9-A915-F214-A886BE2F3737}"/>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FA2E817D-DA8A-3C1A-848D-FD799A040B15}"/>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New Networks &amp; Regional Development</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C50660D9-2F14-DE03-B6BC-08762FBA4CEA}"/>
              </a:ext>
            </a:extLst>
          </p:cNvPr>
          <p:cNvSpPr txBox="1"/>
          <p:nvPr/>
        </p:nvSpPr>
        <p:spPr>
          <a:xfrm>
            <a:off x="7101917" y="1976327"/>
            <a:ext cx="10556367" cy="9279463"/>
          </a:xfrm>
          <a:prstGeom prst="rect">
            <a:avLst/>
          </a:prstGeom>
        </p:spPr>
        <p:txBody>
          <a:bodyPr wrap="square" lIns="0" tIns="0" rIns="0" bIns="0" rtlCol="0" anchor="t">
            <a:spAutoFit/>
          </a:bodyPr>
          <a:lstStyle/>
          <a:p>
            <a:pPr marL="285750" indent="-285750">
              <a:spcAft>
                <a:spcPts val="1000"/>
              </a:spcAft>
              <a:buBlip>
                <a:blip r:embed="rId2"/>
              </a:buBlip>
              <a:defRPr/>
            </a:pPr>
            <a:r>
              <a:rPr lang="en-US" sz="2400">
                <a:latin typeface="Myriad" panose="020B0604020202020204" charset="0"/>
                <a:cs typeface="Myriad" panose="020B0604020202020204" charset="0"/>
              </a:rPr>
              <a:t>Comprised of </a:t>
            </a:r>
            <a:r>
              <a:rPr lang="en-US" sz="2400" b="1">
                <a:latin typeface="Myriad" panose="020B0604020202020204" charset="0"/>
                <a:cs typeface="Myriad" panose="020B0604020202020204" charset="0"/>
              </a:rPr>
              <a:t>New Networks &amp; Regional Development Co-Directors</a:t>
            </a:r>
            <a:r>
              <a:rPr lang="en-US" sz="2400">
                <a:latin typeface="Myriad" panose="020B0604020202020204" charset="0"/>
                <a:cs typeface="Myriad" panose="020B0604020202020204" charset="0"/>
              </a:rPr>
              <a:t> and up to </a:t>
            </a:r>
            <a:r>
              <a:rPr lang="en-US" sz="2400" b="1">
                <a:latin typeface="Myriad" panose="020B0604020202020204" charset="0"/>
                <a:cs typeface="Myriad" panose="020B0604020202020204" charset="0"/>
              </a:rPr>
              <a:t>5 other </a:t>
            </a:r>
            <a:r>
              <a:rPr lang="en-US" sz="2400">
                <a:latin typeface="Myriad" panose="020B0604020202020204" charset="0"/>
                <a:cs typeface="Myriad" panose="020B0604020202020204" charset="0"/>
              </a:rPr>
              <a:t>members.</a:t>
            </a:r>
          </a:p>
          <a:p>
            <a:pPr marL="285750" indent="-285750">
              <a:spcAft>
                <a:spcPts val="1000"/>
              </a:spcAft>
              <a:buBlip>
                <a:blip r:embed="rId2"/>
              </a:buBlip>
              <a:defRPr/>
            </a:pPr>
            <a:r>
              <a:rPr lang="en-US" sz="2400">
                <a:latin typeface="Myriad" panose="020B0604020202020204" charset="0"/>
                <a:cs typeface="Myriad" panose="020B0604020202020204" charset="0"/>
              </a:rPr>
              <a:t>Supporting launching of new networks in regions in which IWIRC does not yet have a presence and assisting Regional Directors and network directors. Responsible for other regional development, such as promoting IWIRC in regions in which IWIRC does not yet have a presence.</a:t>
            </a:r>
          </a:p>
          <a:p>
            <a:pPr marL="742950" lvl="1" indent="-285750">
              <a:spcAft>
                <a:spcPts val="1000"/>
              </a:spcAft>
              <a:buBlip>
                <a:blip r:embed="rId2"/>
              </a:buBlip>
              <a:defRPr/>
            </a:pPr>
            <a:r>
              <a:rPr lang="en-US" sz="2400">
                <a:latin typeface="Myriad" panose="020B0604020202020204" charset="0"/>
                <a:cs typeface="Myriad" panose="020B0604020202020204" charset="0"/>
              </a:rPr>
              <a:t>Assisting with forming new networks where no/little IWIRC presence (Africa, Middle East, Oceania).</a:t>
            </a:r>
          </a:p>
          <a:p>
            <a:pPr marL="742950" lvl="1" indent="-285750">
              <a:spcAft>
                <a:spcPts val="1000"/>
              </a:spcAft>
              <a:buBlip>
                <a:blip r:embed="rId2"/>
              </a:buBlip>
              <a:defRPr/>
            </a:pPr>
            <a:r>
              <a:rPr lang="en-US" sz="2400">
                <a:latin typeface="Myriad" panose="020B0604020202020204" charset="0"/>
                <a:cs typeface="Myriad" panose="020B0604020202020204" charset="0"/>
              </a:rPr>
              <a:t>Identifying locations for new networks, IWIRC events, or IWIRC sponsorship of events.</a:t>
            </a:r>
          </a:p>
          <a:p>
            <a:pPr marL="742950" lvl="1" indent="-285750">
              <a:spcAft>
                <a:spcPts val="1000"/>
              </a:spcAft>
              <a:buBlip>
                <a:blip r:embed="rId2"/>
              </a:buBlip>
              <a:defRPr/>
            </a:pPr>
            <a:r>
              <a:rPr lang="en-US" sz="2400">
                <a:latin typeface="Myriad" panose="020B0604020202020204" charset="0"/>
                <a:cs typeface="Myriad" panose="020B0604020202020204" charset="0"/>
              </a:rPr>
              <a:t>Engaging with the regional directors and network directors in regions with an IWIRC presence (e.g., Asia, the Caribbean, EMEA, and Latin America) to coordinate efforts re: new networks.</a:t>
            </a:r>
          </a:p>
          <a:p>
            <a:pPr marL="742950" lvl="1" indent="-285750">
              <a:spcAft>
                <a:spcPts val="1000"/>
              </a:spcAft>
              <a:buBlip>
                <a:blip r:embed="rId2"/>
              </a:buBlip>
              <a:defRPr/>
            </a:pPr>
            <a:r>
              <a:rPr lang="en-US" sz="2400">
                <a:latin typeface="Myriad" panose="020B0604020202020204" charset="0"/>
                <a:cs typeface="Myriad" panose="020B0604020202020204" charset="0"/>
              </a:rPr>
              <a:t>Coordinating the development of materials supporting new networks and regional development.</a:t>
            </a:r>
          </a:p>
          <a:p>
            <a:pPr marL="285750" indent="-285750">
              <a:spcAft>
                <a:spcPts val="1000"/>
              </a:spcAft>
              <a:buBlip>
                <a:blip r:embed="rId2"/>
              </a:buBlip>
              <a:defRPr/>
            </a:pPr>
            <a:r>
              <a:rPr lang="en-US" sz="2400">
                <a:latin typeface="Myriad" panose="020B0604020202020204" charset="0"/>
                <a:cs typeface="Myriad" panose="020B0604020202020204" charset="0"/>
              </a:rPr>
              <a:t>Expected to meet at least quarterly (4 times a year). </a:t>
            </a:r>
          </a:p>
          <a:p>
            <a:pPr marL="285750" indent="-285750">
              <a:spcAft>
                <a:spcPts val="1000"/>
              </a:spcAft>
              <a:buBlip>
                <a:blip r:embed="rId2"/>
              </a:buBlip>
              <a:defRPr/>
            </a:pPr>
            <a:r>
              <a:rPr lang="en-US" sz="2400">
                <a:latin typeface="Myriad" panose="020B0604020202020204" charset="0"/>
                <a:cs typeface="Myriad" panose="020B0604020202020204" charset="0"/>
              </a:rPr>
              <a:t>Reports to the </a:t>
            </a:r>
            <a:r>
              <a:rPr lang="en-US" sz="2400" b="1">
                <a:latin typeface="Myriad" panose="020B0604020202020204" charset="0"/>
                <a:cs typeface="Myriad" panose="020B0604020202020204" charset="0"/>
              </a:rPr>
              <a:t>Global Director.</a:t>
            </a:r>
            <a:endParaRPr lang="en-US" sz="2400">
              <a:latin typeface="Myriad" panose="020B0604020202020204" charset="0"/>
              <a:cs typeface="Myriad" panose="020B0604020202020204" charset="0"/>
            </a:endParaRPr>
          </a:p>
          <a:p>
            <a:pPr marL="285750" lvl="0" indent="-285750">
              <a:spcAft>
                <a:spcPts val="1000"/>
              </a:spcAft>
              <a:buBlip>
                <a:blip r:embed="rId2"/>
              </a:buBlip>
              <a:defRPr/>
            </a:pPr>
            <a:endParaRPr lang="en-US" sz="4800" u="sng">
              <a:solidFill>
                <a:prstClr val="black"/>
              </a:solidFill>
              <a:latin typeface="Myriad" panose="020B0604020202020204" charset="0"/>
              <a:cs typeface="Myriad" panose="020B0604020202020204" charset="0"/>
            </a:endParaRPr>
          </a:p>
          <a:p>
            <a:pPr marL="285750" indent="-285750">
              <a:spcAft>
                <a:spcPts val="1000"/>
              </a:spcAft>
              <a:buBlip>
                <a:blip r:embed="rId2"/>
              </a:buBlip>
            </a:pPr>
            <a:endParaRPr lang="en-US" sz="72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A386F371-A7DC-D815-AFBE-A6F58F4D107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096445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569F-A02F-D690-58F8-E871C54C84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24F84C8-B8CB-BAF5-AD3F-E8C4E226228C}"/>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34C39FFB-EEE5-42B0-79A6-2A96CCA1229F}"/>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C1ECFABD-300C-EB01-C710-B90693CA8914}"/>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E513AFA1-1E9D-27D6-0317-C6662D735860}"/>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5A943F24-901D-126E-93C2-CF9DF745F486}"/>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854EF669-D0EA-D29A-F36E-DC2D6EE264B3}"/>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Nominating</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F883EA55-9058-CF50-DDF9-6A423B435FC9}"/>
              </a:ext>
            </a:extLst>
          </p:cNvPr>
          <p:cNvSpPr txBox="1"/>
          <p:nvPr/>
        </p:nvSpPr>
        <p:spPr>
          <a:xfrm>
            <a:off x="7101917" y="1976327"/>
            <a:ext cx="10556367" cy="8971687"/>
          </a:xfrm>
          <a:prstGeom prst="rect">
            <a:avLst/>
          </a:prstGeom>
        </p:spPr>
        <p:txBody>
          <a:bodyPr wrap="square" lIns="0" tIns="0" rIns="0" bIns="0" rtlCol="0" anchor="t">
            <a:spAutoFit/>
          </a:bodyPr>
          <a:lstStyle/>
          <a:p>
            <a:pPr marL="285750" indent="-285750">
              <a:spcAft>
                <a:spcPts val="1000"/>
              </a:spcAft>
              <a:buBlip>
                <a:blip r:embed="rId2"/>
              </a:buBlip>
              <a:defRPr/>
            </a:pPr>
            <a:r>
              <a:rPr lang="en-US" sz="2400">
                <a:latin typeface="Myriad" panose="020B0604020202020204" charset="0"/>
                <a:cs typeface="Myriad" panose="020B0604020202020204" charset="0"/>
              </a:rPr>
              <a:t>Chaired by the </a:t>
            </a:r>
            <a:r>
              <a:rPr lang="en-US" sz="2400" b="1">
                <a:latin typeface="Myriad" panose="020B0604020202020204" charset="0"/>
                <a:cs typeface="Myriad" panose="020B0604020202020204" charset="0"/>
              </a:rPr>
              <a:t>Immediate Past Chair</a:t>
            </a:r>
            <a:r>
              <a:rPr lang="en-US" sz="2400">
                <a:latin typeface="Myriad" panose="020B0604020202020204" charset="0"/>
                <a:cs typeface="Myriad" panose="020B0604020202020204" charset="0"/>
              </a:rPr>
              <a:t> and comprised of the </a:t>
            </a:r>
            <a:r>
              <a:rPr lang="en-US" sz="2400" b="1">
                <a:latin typeface="Myriad" panose="020B0604020202020204" charset="0"/>
                <a:cs typeface="Myriad" panose="020B0604020202020204" charset="0"/>
              </a:rPr>
              <a:t>Chair</a:t>
            </a:r>
            <a:r>
              <a:rPr lang="en-US" sz="2400">
                <a:latin typeface="Myriad" panose="020B0604020202020204" charset="0"/>
                <a:cs typeface="Myriad" panose="020B0604020202020204" charset="0"/>
              </a:rPr>
              <a:t>, </a:t>
            </a:r>
            <a:r>
              <a:rPr lang="en-US" sz="2400" b="1">
                <a:latin typeface="Myriad" panose="020B0604020202020204" charset="0"/>
                <a:cs typeface="Myriad" panose="020B0604020202020204" charset="0"/>
              </a:rPr>
              <a:t>Vice Chair</a:t>
            </a:r>
            <a:r>
              <a:rPr lang="en-US" sz="2400">
                <a:latin typeface="Myriad" panose="020B0604020202020204" charset="0"/>
                <a:cs typeface="Myriad" panose="020B0604020202020204" charset="0"/>
              </a:rPr>
              <a:t>, </a:t>
            </a:r>
            <a:r>
              <a:rPr lang="en-US" sz="2400" b="1">
                <a:latin typeface="Myriad" panose="020B0604020202020204" charset="0"/>
                <a:cs typeface="Myriad" panose="020B0604020202020204" charset="0"/>
              </a:rPr>
              <a:t>Immediate Past Chair</a:t>
            </a:r>
            <a:r>
              <a:rPr lang="en-US" sz="2400">
                <a:latin typeface="Myriad" panose="020B0604020202020204" charset="0"/>
                <a:cs typeface="Myriad" panose="020B0604020202020204" charset="0"/>
              </a:rPr>
              <a:t>, </a:t>
            </a:r>
            <a:r>
              <a:rPr lang="en-US" sz="2400" b="1">
                <a:latin typeface="Myriad" panose="020B0604020202020204" charset="0"/>
                <a:cs typeface="Myriad" panose="020B0604020202020204" charset="0"/>
              </a:rPr>
              <a:t>Finance Director</a:t>
            </a:r>
            <a:r>
              <a:rPr lang="en-US" sz="2400">
                <a:latin typeface="Myriad" panose="020B0604020202020204" charset="0"/>
                <a:cs typeface="Myriad" panose="020B0604020202020204" charset="0"/>
              </a:rPr>
              <a:t>, and at least </a:t>
            </a:r>
            <a:r>
              <a:rPr lang="en-US" sz="2400" b="1">
                <a:latin typeface="Myriad" panose="020B0604020202020204" charset="0"/>
                <a:cs typeface="Myriad" panose="020B0604020202020204" charset="0"/>
              </a:rPr>
              <a:t>3 other </a:t>
            </a:r>
            <a:r>
              <a:rPr lang="en-US" sz="2400">
                <a:latin typeface="Myriad" panose="020B0604020202020204" charset="0"/>
                <a:cs typeface="Myriad" panose="020B0604020202020204" charset="0"/>
              </a:rPr>
              <a:t>members chosen by the Immediate Past Chair (considering diversity of practice, geography, race/ethnicity), 1 of whom should be on the Advisory Council.</a:t>
            </a:r>
          </a:p>
          <a:p>
            <a:pPr marL="285750" indent="-285750">
              <a:spcAft>
                <a:spcPts val="1000"/>
              </a:spcAft>
              <a:buBlip>
                <a:blip r:embed="rId2"/>
              </a:buBlip>
              <a:defRPr/>
            </a:pPr>
            <a:r>
              <a:rPr lang="en-US" sz="2400">
                <a:latin typeface="Myriad" panose="020B0604020202020204" charset="0"/>
                <a:cs typeface="Myriad" panose="020B0604020202020204" charset="0"/>
              </a:rPr>
              <a:t>On or before </a:t>
            </a:r>
            <a:r>
              <a:rPr lang="en-US" sz="2400" b="1">
                <a:latin typeface="Myriad" panose="020B0604020202020204" charset="0"/>
                <a:cs typeface="Myriad" panose="020B0604020202020204" charset="0"/>
              </a:rPr>
              <a:t>October 15 </a:t>
            </a:r>
            <a:r>
              <a:rPr lang="en-US" sz="2400">
                <a:latin typeface="Myriad" panose="020B0604020202020204" charset="0"/>
                <a:cs typeface="Myriad" panose="020B0604020202020204" charset="0"/>
              </a:rPr>
              <a:t>of each election year, the Nominating Committee shall review all nominations received by the organization and shall prepare a nominating board slate. </a:t>
            </a:r>
          </a:p>
          <a:p>
            <a:pPr marL="742950" lvl="1" indent="-285750">
              <a:spcAft>
                <a:spcPts val="1000"/>
              </a:spcAft>
              <a:buBlip>
                <a:blip r:embed="rId2"/>
              </a:buBlip>
              <a:defRPr/>
            </a:pPr>
            <a:r>
              <a:rPr lang="en-US" sz="2400">
                <a:latin typeface="Myriad" panose="020B0604020202020204" charset="0"/>
                <a:cs typeface="Myriad" panose="020B0604020202020204" charset="0"/>
              </a:rPr>
              <a:t>The slate shall be presented to the E-Board for approval.</a:t>
            </a:r>
          </a:p>
          <a:p>
            <a:pPr marL="742950" lvl="1" indent="-285750">
              <a:spcAft>
                <a:spcPts val="1000"/>
              </a:spcAft>
              <a:buBlip>
                <a:blip r:embed="rId2"/>
              </a:buBlip>
              <a:defRPr/>
            </a:pPr>
            <a:r>
              <a:rPr lang="en-US" sz="2400">
                <a:latin typeface="Myriad" panose="020B0604020202020204" charset="0"/>
                <a:cs typeface="Myriad" panose="020B0604020202020204" charset="0"/>
              </a:rPr>
              <a:t>Once approved by the E-Board, the slate is presented to the Board of Directors to approve.</a:t>
            </a:r>
          </a:p>
          <a:p>
            <a:pPr marL="742950" lvl="1" indent="-285750">
              <a:spcAft>
                <a:spcPts val="1000"/>
              </a:spcAft>
              <a:buBlip>
                <a:blip r:embed="rId2"/>
              </a:buBlip>
              <a:defRPr/>
            </a:pPr>
            <a:r>
              <a:rPr lang="en-US" sz="2400">
                <a:latin typeface="Myriad" panose="020B0604020202020204" charset="0"/>
                <a:cs typeface="Myriad" panose="020B0604020202020204" charset="0"/>
              </a:rPr>
              <a:t>Approves slate of committee membership.</a:t>
            </a:r>
          </a:p>
          <a:p>
            <a:pPr marL="742950" lvl="1" indent="-285750">
              <a:spcAft>
                <a:spcPts val="1000"/>
              </a:spcAft>
              <a:buBlip>
                <a:blip r:embed="rId2"/>
              </a:buBlip>
              <a:defRPr/>
            </a:pPr>
            <a:r>
              <a:rPr lang="en-US" sz="2400">
                <a:latin typeface="Myriad" panose="020B0604020202020204" charset="0"/>
                <a:cs typeface="Myriad" panose="020B0604020202020204" charset="0"/>
              </a:rPr>
              <a:t>Assists with filling Committee openings as they arise. </a:t>
            </a:r>
          </a:p>
          <a:p>
            <a:pPr marL="285750" indent="-285750">
              <a:spcAft>
                <a:spcPts val="1000"/>
              </a:spcAft>
              <a:buBlip>
                <a:blip r:embed="rId2"/>
              </a:buBlip>
              <a:defRPr/>
            </a:pPr>
            <a:r>
              <a:rPr lang="en-US" sz="2400">
                <a:latin typeface="Myriad" panose="020B0604020202020204" charset="0"/>
                <a:cs typeface="Myriad" panose="020B0604020202020204" charset="0"/>
              </a:rPr>
              <a:t>Meets as needed in September/October to complete review and slating.</a:t>
            </a:r>
          </a:p>
          <a:p>
            <a:pPr marL="285750" indent="-285750">
              <a:spcAft>
                <a:spcPts val="1000"/>
              </a:spcAft>
              <a:buBlip>
                <a:blip r:embed="rId2"/>
              </a:buBlip>
              <a:defRPr/>
            </a:pPr>
            <a:r>
              <a:rPr lang="en-US" sz="2400">
                <a:latin typeface="Myriad" panose="020B0604020202020204" charset="0"/>
                <a:cs typeface="Myriad" panose="020B0604020202020204" charset="0"/>
              </a:rPr>
              <a:t>Reports directly to the </a:t>
            </a:r>
            <a:r>
              <a:rPr lang="en-US" sz="2400" b="1">
                <a:latin typeface="Myriad" panose="020B0604020202020204" charset="0"/>
                <a:cs typeface="Myriad" panose="020B0604020202020204" charset="0"/>
              </a:rPr>
              <a:t>E-Board</a:t>
            </a:r>
            <a:r>
              <a:rPr lang="en-US" sz="2400">
                <a:latin typeface="Myriad" panose="020B0604020202020204" charset="0"/>
                <a:cs typeface="Myriad" panose="020B0604020202020204" charset="0"/>
              </a:rPr>
              <a:t>. </a:t>
            </a:r>
          </a:p>
          <a:p>
            <a:pPr marL="285750" lvl="0" indent="-285750">
              <a:spcAft>
                <a:spcPts val="1000"/>
              </a:spcAft>
              <a:buBlip>
                <a:blip r:embed="rId2"/>
              </a:buBlip>
              <a:defRPr/>
            </a:pPr>
            <a:endParaRPr lang="en-US" sz="6000" u="sng">
              <a:solidFill>
                <a:prstClr val="black"/>
              </a:solidFill>
              <a:latin typeface="Myriad" panose="020B0604020202020204" charset="0"/>
              <a:cs typeface="Myriad" panose="020B0604020202020204" charset="0"/>
            </a:endParaRPr>
          </a:p>
          <a:p>
            <a:pPr marL="285750" indent="-285750">
              <a:spcAft>
                <a:spcPts val="1000"/>
              </a:spcAft>
              <a:buBlip>
                <a:blip r:embed="rId2"/>
              </a:buBlip>
            </a:pPr>
            <a:endParaRPr lang="en-US" sz="88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19714C8A-8CF4-8C95-456E-A7A929075C06}"/>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237308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33605-3F0F-08F2-5218-E82882C7D4F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E863FC9-9BF6-506C-B5B7-76C97A9D3A38}"/>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6D3FD5D9-7C0C-C94E-63B7-77F45B61443A}"/>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4C637FDE-DD65-E7F8-029A-1B93DE0BFEC1}"/>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8003C1F8-7D28-3497-A333-E7B8DADBED31}"/>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6E2D9A70-E57F-4AD2-1ECA-531112DB9C87}"/>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88CDA9A-6DFE-A536-E0C1-FE9262FAC256}"/>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Nominating</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114C27C9-7704-6543-B0DC-C95C09306964}"/>
              </a:ext>
            </a:extLst>
          </p:cNvPr>
          <p:cNvSpPr txBox="1"/>
          <p:nvPr/>
        </p:nvSpPr>
        <p:spPr>
          <a:xfrm>
            <a:off x="7101917" y="1976327"/>
            <a:ext cx="10556367" cy="3354765"/>
          </a:xfrm>
          <a:prstGeom prst="rect">
            <a:avLst/>
          </a:prstGeom>
        </p:spPr>
        <p:txBody>
          <a:bodyPr wrap="square" lIns="0" tIns="0" rIns="0" bIns="0" rtlCol="0" anchor="t">
            <a:spAutoFit/>
          </a:bodyPr>
          <a:lstStyle/>
          <a:p>
            <a:pPr marL="285750" indent="-285750">
              <a:spcAft>
                <a:spcPts val="1000"/>
              </a:spcAft>
              <a:buBlip>
                <a:blip r:embed="rId2"/>
              </a:buBlip>
              <a:defRPr/>
            </a:pPr>
            <a:r>
              <a:rPr lang="en-US" sz="2400">
                <a:latin typeface="Myriad" panose="020B0604020202020204" charset="0"/>
                <a:cs typeface="Myriad" panose="020B0604020202020204" charset="0"/>
              </a:rPr>
              <a:t>Email soliciting nominations 		July 15</a:t>
            </a:r>
          </a:p>
          <a:p>
            <a:pPr marL="285750" indent="-285750">
              <a:spcAft>
                <a:spcPts val="1000"/>
              </a:spcAft>
              <a:buBlip>
                <a:blip r:embed="rId2"/>
              </a:buBlip>
              <a:defRPr/>
            </a:pPr>
            <a:r>
              <a:rPr lang="en-US" sz="2400">
                <a:latin typeface="Myriad" panose="020B0604020202020204" charset="0"/>
                <a:cs typeface="Myriad" panose="020B0604020202020204" charset="0"/>
              </a:rPr>
              <a:t>Nominations due 				September 15</a:t>
            </a:r>
          </a:p>
          <a:p>
            <a:pPr marL="285750" indent="-285750">
              <a:spcAft>
                <a:spcPts val="1000"/>
              </a:spcAft>
              <a:buBlip>
                <a:blip r:embed="rId2"/>
              </a:buBlip>
              <a:defRPr/>
            </a:pPr>
            <a:r>
              <a:rPr lang="en-US" sz="2400">
                <a:latin typeface="Myriad" panose="020B0604020202020204" charset="0"/>
                <a:cs typeface="Myriad" panose="020B0604020202020204" charset="0"/>
              </a:rPr>
              <a:t>Nominating committee prepares slate 	October 15</a:t>
            </a:r>
          </a:p>
          <a:p>
            <a:pPr marL="285750" indent="-285750">
              <a:spcAft>
                <a:spcPts val="1000"/>
              </a:spcAft>
              <a:buBlip>
                <a:blip r:embed="rId2"/>
              </a:buBlip>
              <a:defRPr/>
            </a:pPr>
            <a:r>
              <a:rPr lang="en-US" sz="2400">
                <a:latin typeface="Myriad" panose="020B0604020202020204" charset="0"/>
                <a:cs typeface="Myriad" panose="020B0604020202020204" charset="0"/>
              </a:rPr>
              <a:t>E-Board approves slate by 		October 23</a:t>
            </a:r>
          </a:p>
          <a:p>
            <a:pPr marL="285750" indent="-285750">
              <a:spcAft>
                <a:spcPts val="1000"/>
              </a:spcAft>
              <a:buBlip>
                <a:blip r:embed="rId2"/>
              </a:buBlip>
              <a:defRPr/>
            </a:pPr>
            <a:r>
              <a:rPr lang="en-US" sz="2400">
                <a:latin typeface="Myriad" panose="020B0604020202020204" charset="0"/>
                <a:cs typeface="Myriad" panose="020B0604020202020204" charset="0"/>
              </a:rPr>
              <a:t>Board approves slate by 		November 6</a:t>
            </a:r>
          </a:p>
          <a:p>
            <a:pPr marL="285750" indent="-285750">
              <a:spcAft>
                <a:spcPts val="1000"/>
              </a:spcAft>
              <a:buBlip>
                <a:blip r:embed="rId2"/>
              </a:buBlip>
              <a:defRPr/>
            </a:pPr>
            <a:r>
              <a:rPr lang="en-US" sz="2400">
                <a:latin typeface="Myriad" panose="020B0604020202020204" charset="0"/>
                <a:cs typeface="Myriad" panose="020B0604020202020204" charset="0"/>
              </a:rPr>
              <a:t>Committee chairs prepare slates 	November 30</a:t>
            </a:r>
          </a:p>
          <a:p>
            <a:pPr marL="285750" indent="-285750">
              <a:spcAft>
                <a:spcPts val="1000"/>
              </a:spcAft>
              <a:buBlip>
                <a:blip r:embed="rId2"/>
              </a:buBlip>
              <a:defRPr/>
            </a:pPr>
            <a:r>
              <a:rPr lang="en-US" sz="2400">
                <a:latin typeface="Myriad" panose="020B0604020202020204" charset="0"/>
                <a:cs typeface="Myriad" panose="020B0604020202020204" charset="0"/>
              </a:rPr>
              <a:t>Committees approved			December 18</a:t>
            </a:r>
            <a:endParaRPr lang="en-US" sz="88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72A4A6DF-2686-0B77-0F7D-BE5B683A5306}"/>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754318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F8616-A772-2C7D-36AC-98782649D1E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436FAD-AFA9-A68B-D34A-0D29393B8035}"/>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603A5AD5-5A8F-4101-61C6-3C1EF5F6BF23}"/>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C7A0D6B4-49A5-A50D-DA2A-D4368604AAEF}"/>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E5D689F6-27E5-4017-758C-1B6AB7FF0A70}"/>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A229968A-AD37-89B6-494A-245C43F14EBF}"/>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3DF0755-825C-BBC4-3031-86688A46D377}"/>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UNCITRAL</a:t>
              </a:r>
            </a:p>
            <a:p>
              <a:pPr algn="ctr">
                <a:lnSpc>
                  <a:spcPts val="6720"/>
                </a:lnSpc>
              </a:pPr>
              <a:r>
                <a:rPr lang="en-US" sz="5600" b="1">
                  <a:solidFill>
                    <a:srgbClr val="FFFFFF"/>
                  </a:solidFill>
                  <a:latin typeface="Myriad Bold"/>
                  <a:ea typeface="Myriad Bold"/>
                  <a:cs typeface="Myriad Bold"/>
                  <a:sym typeface="Myriad Bold"/>
                </a:rPr>
                <a:t>Committee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6BE4DDEA-87CE-DDDA-55E6-3FC9086B7BE5}"/>
              </a:ext>
            </a:extLst>
          </p:cNvPr>
          <p:cNvSpPr txBox="1"/>
          <p:nvPr/>
        </p:nvSpPr>
        <p:spPr>
          <a:xfrm>
            <a:off x="7101917" y="1976327"/>
            <a:ext cx="10556367" cy="7304564"/>
          </a:xfrm>
          <a:prstGeom prst="rect">
            <a:avLst/>
          </a:prstGeom>
        </p:spPr>
        <p:txBody>
          <a:bodyPr wrap="square" lIns="0" tIns="0" rIns="0" bIns="0" rtlCol="0" anchor="t">
            <a:spAutoFit/>
          </a:bodyPr>
          <a:lstStyle/>
          <a:p>
            <a:pPr marL="285750" indent="-285750">
              <a:spcAft>
                <a:spcPts val="1000"/>
              </a:spcAft>
              <a:buBlip>
                <a:blip r:embed="rId2"/>
              </a:buBlip>
              <a:defRPr/>
            </a:pPr>
            <a:r>
              <a:rPr lang="en-GB" sz="2400">
                <a:latin typeface="Myriad" panose="020B0604020202020204" charset="0"/>
                <a:cs typeface="Myriad" panose="020B0604020202020204" charset="0"/>
              </a:rPr>
              <a:t>Chaired by </a:t>
            </a:r>
            <a:r>
              <a:rPr lang="en-GB" sz="2400" b="1">
                <a:latin typeface="Myriad" panose="020B0604020202020204" charset="0"/>
                <a:cs typeface="Myriad" panose="020B0604020202020204" charset="0"/>
              </a:rPr>
              <a:t>UNCITRAL Committee Co-Chairs</a:t>
            </a:r>
            <a:r>
              <a:rPr lang="en-GB" sz="2400">
                <a:latin typeface="Myriad" panose="020B0604020202020204" charset="0"/>
                <a:cs typeface="Myriad" panose="020B0604020202020204" charset="0"/>
              </a:rPr>
              <a:t>. Opportunity to serve on the Committee is </a:t>
            </a:r>
            <a:r>
              <a:rPr lang="en-GB" sz="2400" b="1">
                <a:latin typeface="Myriad" panose="020B0604020202020204" charset="0"/>
                <a:cs typeface="Myriad" panose="020B0604020202020204" charset="0"/>
              </a:rPr>
              <a:t>available to all IWIRC members</a:t>
            </a:r>
            <a:r>
              <a:rPr lang="en-GB" sz="2400">
                <a:latin typeface="Myriad" panose="020B0604020202020204" charset="0"/>
                <a:cs typeface="Myriad" panose="020B0604020202020204" charset="0"/>
              </a:rPr>
              <a:t>—there is no limit on numbers as to who can serve on the UNCITRAL Committee.</a:t>
            </a:r>
          </a:p>
          <a:p>
            <a:pPr marL="285750" indent="-285750">
              <a:spcAft>
                <a:spcPts val="1000"/>
              </a:spcAft>
              <a:buBlip>
                <a:blip r:embed="rId2"/>
              </a:buBlip>
              <a:defRPr/>
            </a:pPr>
            <a:r>
              <a:rPr lang="en-GB" sz="2400">
                <a:latin typeface="Myriad" panose="020B0604020202020204" charset="0"/>
                <a:cs typeface="Myriad" panose="020B0604020202020204" charset="0"/>
              </a:rPr>
              <a:t>Serves as a technical expert participant to UN’s Commission on International Trade Law (UNCITRAL): </a:t>
            </a:r>
          </a:p>
          <a:p>
            <a:pPr marL="742950" lvl="1" indent="-285750">
              <a:spcAft>
                <a:spcPts val="1000"/>
              </a:spcAft>
              <a:buBlip>
                <a:blip r:embed="rId2"/>
              </a:buBlip>
              <a:defRPr/>
            </a:pPr>
            <a:r>
              <a:rPr lang="en-GB" sz="2400">
                <a:latin typeface="Myriad" panose="020B0604020202020204" charset="0"/>
                <a:cs typeface="Myriad" panose="020B0604020202020204" charset="0"/>
              </a:rPr>
              <a:t>Working Group V (insolvency); and</a:t>
            </a:r>
            <a:endParaRPr lang="en-US" sz="2400">
              <a:latin typeface="Myriad" panose="020B0604020202020204" charset="0"/>
              <a:cs typeface="Myriad" panose="020B0604020202020204" charset="0"/>
            </a:endParaRPr>
          </a:p>
          <a:p>
            <a:pPr marL="742950" lvl="1" indent="-285750">
              <a:spcAft>
                <a:spcPts val="1000"/>
              </a:spcAft>
              <a:buBlip>
                <a:blip r:embed="rId2"/>
              </a:buBlip>
              <a:defRPr/>
            </a:pPr>
            <a:r>
              <a:rPr lang="en-GB" sz="2400">
                <a:latin typeface="Myriad" panose="020B0604020202020204" charset="0"/>
                <a:cs typeface="Myriad" panose="020B0604020202020204" charset="0"/>
              </a:rPr>
              <a:t>Working Group II (dispute settlement). </a:t>
            </a:r>
            <a:endParaRPr lang="en-US" sz="2400">
              <a:latin typeface="Myriad" panose="020B0604020202020204" charset="0"/>
              <a:cs typeface="Myriad" panose="020B0604020202020204" charset="0"/>
            </a:endParaRPr>
          </a:p>
          <a:p>
            <a:pPr marL="285750" indent="-285750">
              <a:spcAft>
                <a:spcPts val="1000"/>
              </a:spcAft>
              <a:buBlip>
                <a:blip r:embed="rId2"/>
              </a:buBlip>
              <a:defRPr/>
            </a:pPr>
            <a:r>
              <a:rPr lang="en-GB" sz="2400">
                <a:latin typeface="Myriad" panose="020B0604020202020204" charset="0"/>
                <a:cs typeface="Myriad" panose="020B0604020202020204" charset="0"/>
              </a:rPr>
              <a:t>Reviews proposed legislation and commentary, prepares comments to the UN Secretariat, coordinates IWIRC’s delegation to UNCITRAL meetings, and liaises with other NGOs/member nations</a:t>
            </a:r>
            <a:r>
              <a:rPr lang="en-US" sz="2400">
                <a:latin typeface="Myriad" panose="020B0604020202020204" charset="0"/>
                <a:cs typeface="Myriad" panose="020B0604020202020204" charset="0"/>
              </a:rPr>
              <a:t>.</a:t>
            </a:r>
          </a:p>
          <a:p>
            <a:pPr marL="285750" indent="-285750">
              <a:spcAft>
                <a:spcPts val="1000"/>
              </a:spcAft>
              <a:buBlip>
                <a:blip r:embed="rId2"/>
              </a:buBlip>
              <a:defRPr/>
            </a:pPr>
            <a:r>
              <a:rPr lang="en-GB" sz="2400">
                <a:latin typeface="Myriad" panose="020B0604020202020204" charset="0"/>
                <a:cs typeface="Myriad" panose="020B0604020202020204" charset="0"/>
              </a:rPr>
              <a:t>Selects 4-5 committee members to represent IWIRC at UNCITRAL meetings, in New York and Vienna. </a:t>
            </a:r>
          </a:p>
          <a:p>
            <a:pPr marL="742950" lvl="1" indent="-285750">
              <a:spcAft>
                <a:spcPts val="1000"/>
              </a:spcAft>
              <a:buBlip>
                <a:blip r:embed="rId2"/>
              </a:buBlip>
              <a:defRPr/>
            </a:pPr>
            <a:r>
              <a:rPr lang="en-GB" sz="2400">
                <a:latin typeface="Myriad" panose="020B0604020202020204" charset="0"/>
                <a:cs typeface="Myriad" panose="020B0604020202020204" charset="0"/>
              </a:rPr>
              <a:t>Co Chairs will make selection based on suitability, expertise, continuity, and geographic diversity.</a:t>
            </a:r>
            <a:endParaRPr lang="en-US" sz="2400">
              <a:latin typeface="Myriad" panose="020B0604020202020204" charset="0"/>
              <a:cs typeface="Myriad" panose="020B0604020202020204" charset="0"/>
            </a:endParaRPr>
          </a:p>
          <a:p>
            <a:pPr marL="285750" indent="-285750">
              <a:spcAft>
                <a:spcPts val="1000"/>
              </a:spcAft>
              <a:buBlip>
                <a:blip r:embed="rId2"/>
              </a:buBlip>
              <a:defRPr/>
            </a:pPr>
            <a:r>
              <a:rPr lang="en-GB" sz="2400">
                <a:latin typeface="Myriad" panose="020B0604020202020204" charset="0"/>
                <a:cs typeface="Myriad" panose="020B0604020202020204" charset="0"/>
              </a:rPr>
              <a:t>Meets as scheduled by Co-Chairs with separate calls for WG II and WG V as needed.</a:t>
            </a:r>
            <a:r>
              <a:rPr lang="en-US" sz="2400">
                <a:latin typeface="Myriad" panose="020B0604020202020204" charset="0"/>
                <a:cs typeface="Myriad" panose="020B0604020202020204" charset="0"/>
              </a:rPr>
              <a:t> </a:t>
            </a:r>
          </a:p>
          <a:p>
            <a:pPr marL="285750" indent="-285750">
              <a:spcAft>
                <a:spcPts val="1000"/>
              </a:spcAft>
              <a:buBlip>
                <a:blip r:embed="rId2"/>
              </a:buBlip>
              <a:defRPr/>
            </a:pPr>
            <a:r>
              <a:rPr lang="en-US" sz="2400">
                <a:latin typeface="Myriad" panose="020B0604020202020204" charset="0"/>
                <a:cs typeface="Myriad" panose="020B0604020202020204" charset="0"/>
              </a:rPr>
              <a:t>Reports to the </a:t>
            </a:r>
            <a:r>
              <a:rPr lang="en-US" sz="2400" b="1">
                <a:latin typeface="Myriad" panose="020B0604020202020204" charset="0"/>
                <a:cs typeface="Myriad" panose="020B0604020202020204" charset="0"/>
              </a:rPr>
              <a:t>Vice-Chair</a:t>
            </a:r>
            <a:r>
              <a:rPr lang="en-US" sz="2400">
                <a:latin typeface="Myriad" panose="020B0604020202020204" charset="0"/>
                <a:cs typeface="Myriad" panose="020B0604020202020204" charset="0"/>
              </a:rPr>
              <a:t>. </a:t>
            </a:r>
            <a:endParaRPr lang="en-US" sz="3600">
              <a:solidFill>
                <a:prstClr val="black"/>
              </a:solidFill>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C46478F7-3FD8-2ED8-0EF9-7B3234CC8D3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811423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799130"/>
            <a:ext cx="18288000" cy="4688741"/>
            <a:chOff x="0" y="0"/>
            <a:chExt cx="4816593" cy="1234895"/>
          </a:xfrm>
        </p:grpSpPr>
        <p:sp>
          <p:nvSpPr>
            <p:cNvPr id="3" name="Freeform 3"/>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p:cNvGrpSpPr/>
          <p:nvPr/>
        </p:nvGrpSpPr>
        <p:grpSpPr>
          <a:xfrm>
            <a:off x="4354259" y="3491769"/>
            <a:ext cx="9579481" cy="2393655"/>
            <a:chOff x="0" y="0"/>
            <a:chExt cx="2522991" cy="630428"/>
          </a:xfrm>
        </p:grpSpPr>
        <p:sp>
          <p:nvSpPr>
            <p:cNvPr id="7" name="Freeform 7"/>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r>
                <a:rPr lang="en-US" sz="6999" b="1">
                  <a:solidFill>
                    <a:srgbClr val="FFFFFF"/>
                  </a:solidFill>
                  <a:latin typeface="Myriad Bold"/>
                  <a:ea typeface="Myriad Bold"/>
                  <a:cs typeface="Myriad Bold"/>
                  <a:sym typeface="Myriad Bold"/>
                </a:rPr>
                <a:t>Mission Statement</a:t>
              </a:r>
            </a:p>
          </p:txBody>
        </p:sp>
      </p:grpSp>
      <p:sp>
        <p:nvSpPr>
          <p:cNvPr id="9" name="TextBox 9"/>
          <p:cNvSpPr txBox="1"/>
          <p:nvPr/>
        </p:nvSpPr>
        <p:spPr>
          <a:xfrm>
            <a:off x="609600" y="5771124"/>
            <a:ext cx="17145000" cy="1025922"/>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We are committed to the connection, promotion, and success of women </a:t>
            </a:r>
          </a:p>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in the insolvency and restructuring professions worldwide.</a:t>
            </a:r>
            <a:endParaRPr lang="en-US" sz="3600">
              <a:solidFill>
                <a:schemeClr val="bg1"/>
              </a:solidFill>
              <a:latin typeface="Arial" panose="020B0604020202020204" pitchFamily="34" charset="0"/>
              <a:ea typeface="Myriad"/>
              <a:cs typeface="Arial" panose="020B0604020202020204" pitchFamily="34" charset="0"/>
              <a:sym typeface="Myriad"/>
            </a:endParaRPr>
          </a:p>
        </p:txBody>
      </p:sp>
      <p:sp>
        <p:nvSpPr>
          <p:cNvPr id="10" name="Freeform 10"/>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ABA30-D571-538D-1BFC-3699303973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929008-B1CC-0ECD-63C2-623007EC027C}"/>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A4AF67AA-C0A3-7A79-F728-AC57C7AE722E}"/>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508A4E5F-CE06-C414-2829-E1413E8296C2}"/>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3A06116A-6528-1637-6057-A1F0B270F9B8}"/>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0E4928C7-B3F6-A0C0-37A2-AF8CD802F805}"/>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F4E9F81-CA30-C8EC-A8C6-AC94BEA91134}"/>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Judicial</a:t>
              </a:r>
            </a:p>
            <a:p>
              <a:pPr algn="ctr">
                <a:lnSpc>
                  <a:spcPts val="6720"/>
                </a:lnSpc>
              </a:pPr>
              <a:r>
                <a:rPr lang="en-US" sz="5600" b="1">
                  <a:solidFill>
                    <a:srgbClr val="FFFFFF"/>
                  </a:solidFill>
                  <a:latin typeface="Myriad Bold"/>
                  <a:ea typeface="Myriad Bold"/>
                  <a:cs typeface="Myriad Bold"/>
                  <a:sym typeface="Myriad Bold"/>
                </a:rPr>
                <a:t>Liaison</a:t>
              </a:r>
            </a:p>
            <a:p>
              <a:pPr algn="ctr">
                <a:lnSpc>
                  <a:spcPts val="6720"/>
                </a:lnSpc>
              </a:pPr>
              <a:r>
                <a:rPr lang="en-US" sz="5600" b="1">
                  <a:solidFill>
                    <a:srgbClr val="FFFFFF"/>
                  </a:solidFill>
                  <a:latin typeface="Myriad Bold"/>
                  <a:ea typeface="Myriad Bold"/>
                  <a:cs typeface="Myriad Bold"/>
                  <a:sym typeface="Myriad Bold"/>
                </a:rPr>
                <a:t>&amp;</a:t>
              </a:r>
            </a:p>
            <a:p>
              <a:pPr algn="ctr">
                <a:lnSpc>
                  <a:spcPts val="6720"/>
                </a:lnSpc>
              </a:pPr>
              <a:r>
                <a:rPr lang="en-US" sz="5600" b="1">
                  <a:solidFill>
                    <a:srgbClr val="FFFFFF"/>
                  </a:solidFill>
                  <a:latin typeface="Myriad Bold"/>
                  <a:ea typeface="Myriad Bold"/>
                  <a:cs typeface="Myriad Bold"/>
                  <a:sym typeface="Myriad Bold"/>
                </a:rPr>
                <a:t>Rising Star</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576AF40F-9CAA-95D7-48F1-702C3BA3E489}"/>
              </a:ext>
            </a:extLst>
          </p:cNvPr>
          <p:cNvSpPr txBox="1"/>
          <p:nvPr/>
        </p:nvSpPr>
        <p:spPr>
          <a:xfrm>
            <a:off x="7101917" y="1976327"/>
            <a:ext cx="10556367" cy="2954655"/>
          </a:xfrm>
          <a:prstGeom prst="rect">
            <a:avLst/>
          </a:prstGeom>
        </p:spPr>
        <p:txBody>
          <a:bodyPr wrap="square" lIns="0" tIns="0" rIns="0" bIns="0" rtlCol="0" anchor="t">
            <a:spAutoFit/>
          </a:bodyPr>
          <a:lstStyle/>
          <a:p>
            <a:pPr marL="285750" lvl="0" indent="-285750">
              <a:buBlip>
                <a:blip r:embed="rId2"/>
              </a:buBlip>
              <a:defRPr/>
            </a:pPr>
            <a:r>
              <a:rPr lang="en-US" sz="2400">
                <a:solidFill>
                  <a:srgbClr val="1D1C1D"/>
                </a:solidFill>
                <a:latin typeface="Myriad" panose="020B0604020202020204" charset="0"/>
                <a:cs typeface="Myriad" panose="020B0604020202020204" charset="0"/>
              </a:rPr>
              <a:t>The </a:t>
            </a:r>
            <a:r>
              <a:rPr lang="en-US" sz="2400" b="1">
                <a:solidFill>
                  <a:srgbClr val="1D1C1D"/>
                </a:solidFill>
                <a:latin typeface="Myriad" panose="020B0604020202020204" charset="0"/>
                <a:cs typeface="Myriad" panose="020B0604020202020204" charset="0"/>
              </a:rPr>
              <a:t>Judicial Liaison </a:t>
            </a:r>
            <a:r>
              <a:rPr lang="en-US" sz="2400">
                <a:solidFill>
                  <a:srgbClr val="1D1C1D"/>
                </a:solidFill>
                <a:latin typeface="Myriad" panose="020B0604020202020204" charset="0"/>
                <a:cs typeface="Myriad" panose="020B0604020202020204" charset="0"/>
              </a:rPr>
              <a:t>is a voting member of the Management Committee of the Board of Directors of IWIRC and shall generally be responsible for coordinating initiatives with the judiciary including engaging judges in IWIRC activities and initiatives.</a:t>
            </a:r>
          </a:p>
          <a:p>
            <a:pPr marL="285750" lvl="0" indent="-285750">
              <a:buBlip>
                <a:blip r:embed="rId2"/>
              </a:buBlip>
              <a:defRPr/>
            </a:pPr>
            <a:endParaRPr lang="en-US" sz="2400">
              <a:solidFill>
                <a:srgbClr val="1D1C1D"/>
              </a:solidFill>
              <a:latin typeface="Myriad" panose="020B0604020202020204" charset="0"/>
              <a:cs typeface="Myriad" panose="020B0604020202020204" charset="0"/>
            </a:endParaRPr>
          </a:p>
          <a:p>
            <a:pPr lvl="0">
              <a:defRPr/>
            </a:pPr>
            <a:endParaRPr lang="en-US" sz="2400">
              <a:solidFill>
                <a:srgbClr val="1D1C1D"/>
              </a:solidFill>
              <a:latin typeface="Myriad" panose="020B0604020202020204" charset="0"/>
              <a:cs typeface="Myriad" panose="020B0604020202020204" charset="0"/>
            </a:endParaRPr>
          </a:p>
          <a:p>
            <a:pPr marL="285750" lvl="0" indent="-285750">
              <a:buBlip>
                <a:blip r:embed="rId2"/>
              </a:buBlip>
              <a:defRPr/>
            </a:pPr>
            <a:r>
              <a:rPr lang="en-US" sz="2400">
                <a:solidFill>
                  <a:srgbClr val="1D1C1D"/>
                </a:solidFill>
                <a:latin typeface="Myriad" panose="020B0604020202020204" charset="0"/>
                <a:cs typeface="Myriad" panose="020B0604020202020204" charset="0"/>
              </a:rPr>
              <a:t>The </a:t>
            </a:r>
            <a:r>
              <a:rPr lang="en-US" sz="2400" b="1">
                <a:solidFill>
                  <a:srgbClr val="1D1C1D"/>
                </a:solidFill>
                <a:latin typeface="Myriad" panose="020B0604020202020204" charset="0"/>
                <a:cs typeface="Myriad" panose="020B0604020202020204" charset="0"/>
              </a:rPr>
              <a:t>Rising Star </a:t>
            </a:r>
            <a:r>
              <a:rPr lang="en-US" sz="2400">
                <a:solidFill>
                  <a:srgbClr val="1D1C1D"/>
                </a:solidFill>
                <a:latin typeface="Myriad" panose="020B0604020202020204" charset="0"/>
                <a:cs typeface="Myriad" panose="020B0604020202020204" charset="0"/>
              </a:rPr>
              <a:t>award winner from the previous year is a voting member of the Management Committee.</a:t>
            </a:r>
            <a:endParaRPr lang="en-US" sz="2400">
              <a:solidFill>
                <a:prstClr val="black"/>
              </a:solidFill>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7046756B-F965-7B6A-1347-AC8268A81E7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063919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28873-D37A-74B9-FE51-69118E00CA6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8FF2BAF-ECE1-47BD-6E95-082466DAC961}"/>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60F3F0DD-AC06-1578-6044-15A810CE585D}"/>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D2DD705-39D6-C2CB-9DD7-68F5C0A0ABAE}"/>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C2DC6F56-DDC4-CE8B-6CD7-59E8BFF05F39}"/>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AE4D1B0F-8C53-0E34-1C9F-21C9EE38880F}"/>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CE6E15C-C5E3-34D6-CE88-7D8937A9A946}"/>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Advisory</a:t>
              </a:r>
            </a:p>
            <a:p>
              <a:pPr algn="ctr">
                <a:lnSpc>
                  <a:spcPts val="6720"/>
                </a:lnSpc>
              </a:pPr>
              <a:r>
                <a:rPr lang="en-US" sz="5600" b="1">
                  <a:solidFill>
                    <a:srgbClr val="FFFFFF"/>
                  </a:solidFill>
                  <a:latin typeface="Myriad Bold"/>
                  <a:ea typeface="Myriad Bold"/>
                  <a:cs typeface="Myriad Bold"/>
                  <a:sym typeface="Myriad Bold"/>
                </a:rPr>
                <a:t>Council</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E7618465-0C61-53C6-A2A3-4A590355C3F6}"/>
              </a:ext>
            </a:extLst>
          </p:cNvPr>
          <p:cNvSpPr txBox="1"/>
          <p:nvPr/>
        </p:nvSpPr>
        <p:spPr>
          <a:xfrm>
            <a:off x="7101917" y="1976327"/>
            <a:ext cx="10556367" cy="3098284"/>
          </a:xfrm>
          <a:prstGeom prst="rect">
            <a:avLst/>
          </a:prstGeom>
        </p:spPr>
        <p:txBody>
          <a:bodyPr wrap="square" lIns="0" tIns="0" rIns="0" bIns="0" rtlCol="0" anchor="t">
            <a:spAutoFit/>
          </a:bodyPr>
          <a:lstStyle/>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Comprised of a diverse group of individuals who share a strong commitment to IWIRC, its missions and goals</a:t>
            </a:r>
          </a:p>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Ambassadors of IWIRC and use their reputations, networks, seniority and experience to support the growth and development of IWIRC</a:t>
            </a:r>
          </a:p>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Mentor members of the Board</a:t>
            </a:r>
          </a:p>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Represent the Board at industry and international events</a:t>
            </a:r>
          </a:p>
          <a:p>
            <a:pPr marL="285750" lvl="0" indent="-285750">
              <a:spcAft>
                <a:spcPts val="1000"/>
              </a:spcAft>
              <a:buBlip>
                <a:blip r:embed="rId2"/>
              </a:buBlip>
              <a:defRPr/>
            </a:pPr>
            <a:r>
              <a:rPr lang="en-US" sz="2400">
                <a:solidFill>
                  <a:prstClr val="black"/>
                </a:solidFill>
                <a:latin typeface="Myriad" panose="020B0604020202020204" charset="0"/>
                <a:cs typeface="Myriad" panose="020B0604020202020204" charset="0"/>
              </a:rPr>
              <a:t>Assist in strategic planning as requested by the Executive Committee</a:t>
            </a:r>
          </a:p>
        </p:txBody>
      </p:sp>
      <p:sp>
        <p:nvSpPr>
          <p:cNvPr id="9" name="Freeform 9">
            <a:extLst>
              <a:ext uri="{FF2B5EF4-FFF2-40B4-BE49-F238E27FC236}">
                <a16:creationId xmlns:a16="http://schemas.microsoft.com/office/drawing/2014/main" id="{72295E17-DCED-8FF3-134B-9026DA9E6485}"/>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8455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1989-9DB3-6B05-F328-23133850214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8963078-8D11-5726-B06A-09486CC878F2}"/>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812C9AC7-0974-B18B-582B-491E2C3D01DF}"/>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D7C04FFB-1BAE-811D-ABDA-D02001360622}"/>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FFD8A4F7-1E1A-1E45-1542-FED362D7EC6E}"/>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D3E4A780-9511-8EA7-F218-DAFA5E6E7E8F}"/>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9AAAD8D-FA11-876A-696C-D7EBEBAABD21}"/>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Awards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103B3E34-4FDC-E81F-CC3F-EA25FBE4FEF5}"/>
              </a:ext>
            </a:extLst>
          </p:cNvPr>
          <p:cNvSpPr txBox="1"/>
          <p:nvPr/>
        </p:nvSpPr>
        <p:spPr>
          <a:xfrm>
            <a:off x="7101917" y="1976327"/>
            <a:ext cx="10556367" cy="2728952"/>
          </a:xfrm>
          <a:prstGeom prst="rect">
            <a:avLst/>
          </a:prstGeom>
        </p:spPr>
        <p:txBody>
          <a:bodyPr wrap="square" lIns="0" tIns="0" rIns="0" bIns="0" rtlCol="0" anchor="t">
            <a:spAutoFit/>
          </a:bodyPr>
          <a:lstStyle/>
          <a:p>
            <a:pPr marL="285750" lvl="0" indent="-285750">
              <a:spcAft>
                <a:spcPts val="1000"/>
              </a:spcAft>
              <a:buBlip>
                <a:blip r:embed="rId2"/>
              </a:buBlip>
              <a:defRPr/>
            </a:pPr>
            <a:r>
              <a:rPr lang="en-US" sz="2400" dirty="0">
                <a:solidFill>
                  <a:prstClr val="black"/>
                </a:solidFill>
                <a:latin typeface="Myriad" panose="020B0604020202020204" charset="0"/>
                <a:cs typeface="Myriad" panose="020B0604020202020204" charset="0"/>
              </a:rPr>
              <a:t>An Awards Committee was established in 2025 to assist E-Board with selection of </a:t>
            </a:r>
            <a:r>
              <a:rPr lang="en-US" altLang="en-US" sz="2400" dirty="0">
                <a:latin typeface="Arial" panose="020B0604020202020204" pitchFamily="34" charset="0"/>
              </a:rPr>
              <a:t>awards presented at IWIRC’s signature events</a:t>
            </a:r>
          </a:p>
          <a:p>
            <a:pPr marL="285750" lvl="0" indent="-285750">
              <a:spcAft>
                <a:spcPts val="1000"/>
              </a:spcAft>
              <a:buBlip>
                <a:blip r:embed="rId2"/>
              </a:buBlip>
              <a:defRPr/>
            </a:pPr>
            <a:r>
              <a:rPr lang="en-US" altLang="en-US" sz="2400" dirty="0">
                <a:latin typeface="Arial" panose="020B0604020202020204" pitchFamily="34" charset="0"/>
              </a:rPr>
              <a:t>Reviews nominations and meets to discuss and assesses candidates</a:t>
            </a:r>
          </a:p>
          <a:p>
            <a:pPr marL="285750" lvl="0" indent="-285750">
              <a:spcAft>
                <a:spcPts val="1000"/>
              </a:spcAft>
              <a:buBlip>
                <a:blip r:embed="rId2"/>
              </a:buBlip>
              <a:defRPr/>
            </a:pPr>
            <a:r>
              <a:rPr lang="en-US" altLang="en-US" sz="2400" dirty="0">
                <a:latin typeface="Arial" panose="020B0604020202020204" pitchFamily="34" charset="0"/>
              </a:rPr>
              <a:t>Makes recommendation to E-Board on award recipients</a:t>
            </a:r>
          </a:p>
          <a:p>
            <a:pPr marL="285750" lvl="0" indent="-285750">
              <a:spcAft>
                <a:spcPts val="1000"/>
              </a:spcAft>
              <a:buBlip>
                <a:blip r:embed="rId2"/>
              </a:buBlip>
              <a:defRPr/>
            </a:pPr>
            <a:endParaRPr lang="en-US" sz="2400" dirty="0">
              <a:solidFill>
                <a:prstClr val="black"/>
              </a:solidFill>
              <a:latin typeface="Myriad" panose="020B0604020202020204" charset="0"/>
              <a:cs typeface="Myriad" panose="020B0604020202020204" charset="0"/>
            </a:endParaRPr>
          </a:p>
          <a:p>
            <a:pPr marL="285750" lvl="0" indent="-285750">
              <a:spcAft>
                <a:spcPts val="1000"/>
              </a:spcAft>
              <a:buBlip>
                <a:blip r:embed="rId2"/>
              </a:buBlip>
              <a:defRPr/>
            </a:pPr>
            <a:endParaRPr lang="en-US" sz="2400" dirty="0">
              <a:solidFill>
                <a:prstClr val="black"/>
              </a:solidFill>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D6D34950-3657-A2D1-8109-47E32B0490BE}"/>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675024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6879-865C-DF98-4402-4D177CF1AC2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D99818-402D-DA21-9DA5-EF80B40E97BA}"/>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C8EF4227-C75E-B945-7EED-0523A1DB4538}"/>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F618C17-5522-1FB2-A92B-09ACC84E20A2}"/>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95EA495A-6E07-D177-1DD6-C12CD478778E}"/>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78A53A11-929E-5FBC-FB5F-5850E9CB3159}"/>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667767CD-E28A-4855-9D8E-B1D9A36EB603}"/>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EE31263A-9830-75A8-771B-DF6349427661}"/>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Strategic Plan </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Task Force</a:t>
              </a:r>
            </a:p>
          </p:txBody>
        </p:sp>
      </p:grpSp>
      <p:sp>
        <p:nvSpPr>
          <p:cNvPr id="9" name="TextBox 9">
            <a:extLst>
              <a:ext uri="{FF2B5EF4-FFF2-40B4-BE49-F238E27FC236}">
                <a16:creationId xmlns:a16="http://schemas.microsoft.com/office/drawing/2014/main" id="{9CD106E8-138A-1624-7541-34E1E5C59F6E}"/>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72BB38CC-2B26-7B6E-8E40-324A159677C6}"/>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474418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84351-34CB-3952-46F5-85D4BC5996B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92893D0-1547-7E50-5C39-26C56E10E8C5}"/>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53127C77-431A-4A10-3E96-960040AD3739}"/>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88162AD4-1556-03A0-CE03-BE2F9AED8505}"/>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F4430192-53D5-A4CD-D6AC-911FC93FBED8}"/>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7FD9ECAA-6E42-3412-CF67-049FD93AEE2E}"/>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6EC9C8E-57A8-BC89-2C7F-4B421BBEDF25}"/>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Strategic Plan Task Force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0B12DA4E-AE70-461E-F9DF-A34708DDA11D}"/>
              </a:ext>
            </a:extLst>
          </p:cNvPr>
          <p:cNvSpPr txBox="1"/>
          <p:nvPr/>
        </p:nvSpPr>
        <p:spPr>
          <a:xfrm>
            <a:off x="7101917" y="1976327"/>
            <a:ext cx="10556367" cy="2728952"/>
          </a:xfrm>
          <a:prstGeom prst="rect">
            <a:avLst/>
          </a:prstGeom>
        </p:spPr>
        <p:txBody>
          <a:bodyPr wrap="square" lIns="0" tIns="0" rIns="0" bIns="0" rtlCol="0" anchor="t">
            <a:spAutoFit/>
          </a:bodyPr>
          <a:lstStyle/>
          <a:p>
            <a:pPr marL="285750" lvl="0" indent="-285750">
              <a:spcAft>
                <a:spcPts val="1000"/>
              </a:spcAft>
              <a:buBlip>
                <a:blip r:embed="rId2"/>
              </a:buBlip>
              <a:defRPr/>
            </a:pPr>
            <a:r>
              <a:rPr lang="en-US" sz="2400">
                <a:solidFill>
                  <a:prstClr val="black"/>
                </a:solidFill>
                <a:latin typeface="Aptos" panose="020B0004020202020204" pitchFamily="34" charset="0"/>
              </a:rPr>
              <a:t>Announced summer 2024</a:t>
            </a:r>
          </a:p>
          <a:p>
            <a:pPr marL="285750" lvl="0" indent="-285750">
              <a:spcAft>
                <a:spcPts val="1000"/>
              </a:spcAft>
              <a:buBlip>
                <a:blip r:embed="rId2"/>
              </a:buBlip>
              <a:defRPr/>
            </a:pPr>
            <a:r>
              <a:rPr lang="en-US" sz="2400">
                <a:solidFill>
                  <a:prstClr val="black"/>
                </a:solidFill>
                <a:latin typeface="Aptos" panose="020B0004020202020204" pitchFamily="34" charset="0"/>
              </a:rPr>
              <a:t>Comprised of a small group of </a:t>
            </a:r>
            <a:r>
              <a:rPr lang="en-US" sz="2400">
                <a:solidFill>
                  <a:srgbClr val="403F42"/>
                </a:solidFill>
                <a:latin typeface="Aptos" panose="020B0004020202020204" pitchFamily="34" charset="0"/>
                <a:ea typeface="Calibri" panose="020F0502020204030204" pitchFamily="34" charset="0"/>
              </a:rPr>
              <a:t>geographically diverse and committed group of IWIRC members to meet bi-monthly to set priorities and action items</a:t>
            </a:r>
          </a:p>
          <a:p>
            <a:pPr marL="285750" lvl="0" indent="-285750">
              <a:spcAft>
                <a:spcPts val="1000"/>
              </a:spcAft>
              <a:buBlip>
                <a:blip r:embed="rId2"/>
              </a:buBlip>
              <a:defRPr/>
            </a:pPr>
            <a:r>
              <a:rPr lang="en-US" sz="2400">
                <a:solidFill>
                  <a:srgbClr val="403F42"/>
                </a:solidFill>
                <a:latin typeface="Aptos" panose="020B0004020202020204" pitchFamily="34" charset="0"/>
                <a:ea typeface="Calibri" panose="020F0502020204030204" pitchFamily="34" charset="0"/>
              </a:rPr>
              <a:t>Reports to and works closely with the E-Board and Admin team</a:t>
            </a:r>
          </a:p>
          <a:p>
            <a:pPr marL="285750" lvl="0" indent="-285750">
              <a:spcAft>
                <a:spcPts val="1000"/>
              </a:spcAft>
              <a:buBlip>
                <a:blip r:embed="rId2"/>
              </a:buBlip>
              <a:defRPr/>
            </a:pPr>
            <a:r>
              <a:rPr lang="en-US" sz="2400">
                <a:solidFill>
                  <a:srgbClr val="403F42"/>
                </a:solidFill>
                <a:latin typeface="Aptos" panose="020B0004020202020204" pitchFamily="34" charset="0"/>
                <a:ea typeface="Calibri" panose="020F0502020204030204" pitchFamily="34" charset="0"/>
              </a:rPr>
              <a:t>3-year commitment (July 2024-2027). </a:t>
            </a:r>
          </a:p>
          <a:p>
            <a:pPr marL="285750" lvl="0" indent="-285750">
              <a:spcAft>
                <a:spcPts val="1000"/>
              </a:spcAft>
              <a:buBlip>
                <a:blip r:embed="rId2"/>
              </a:buBlip>
              <a:defRPr/>
            </a:pPr>
            <a:r>
              <a:rPr lang="en-US" sz="2400">
                <a:solidFill>
                  <a:srgbClr val="403F42"/>
                </a:solidFill>
                <a:latin typeface="Aptos" panose="020B0004020202020204" pitchFamily="34" charset="0"/>
                <a:ea typeface="Calibri" panose="020F0502020204030204" pitchFamily="34" charset="0"/>
              </a:rPr>
              <a:t>Terms of reference can be found </a:t>
            </a:r>
            <a:r>
              <a:rPr lang="en-US" sz="2400">
                <a:solidFill>
                  <a:srgbClr val="403F42"/>
                </a:solidFill>
                <a:latin typeface="Aptos" panose="020B0004020202020204" pitchFamily="34" charset="0"/>
                <a:ea typeface="Calibri" panose="020F0502020204030204" pitchFamily="34" charset="0"/>
                <a:hlinkClick r:id="rId3"/>
              </a:rPr>
              <a:t>here</a:t>
            </a:r>
            <a:endParaRPr lang="en-US" sz="2400">
              <a:solidFill>
                <a:prstClr val="black"/>
              </a:solidFill>
              <a:latin typeface="Aptos" panose="020B0004020202020204" pitchFamily="34" charset="0"/>
            </a:endParaRPr>
          </a:p>
        </p:txBody>
      </p:sp>
      <p:sp>
        <p:nvSpPr>
          <p:cNvPr id="9" name="Freeform 9">
            <a:extLst>
              <a:ext uri="{FF2B5EF4-FFF2-40B4-BE49-F238E27FC236}">
                <a16:creationId xmlns:a16="http://schemas.microsoft.com/office/drawing/2014/main" id="{B1EFACBC-EBD4-BDC9-2F48-B300B16F29F6}"/>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3677290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35</a:t>
            </a:fld>
            <a:endParaRPr lang="en-US"/>
          </a:p>
        </p:txBody>
      </p:sp>
      <p:sp>
        <p:nvSpPr>
          <p:cNvPr id="14" name="TextBox 13">
            <a:extLst>
              <a:ext uri="{FF2B5EF4-FFF2-40B4-BE49-F238E27FC236}">
                <a16:creationId xmlns:a16="http://schemas.microsoft.com/office/drawing/2014/main" id="{83E8FB5C-4E20-41CD-A4CA-D58AC531B226}"/>
              </a:ext>
            </a:extLst>
          </p:cNvPr>
          <p:cNvSpPr txBox="1"/>
          <p:nvPr/>
        </p:nvSpPr>
        <p:spPr>
          <a:xfrm>
            <a:off x="693464" y="4407799"/>
            <a:ext cx="16918151" cy="646331"/>
          </a:xfrm>
          <a:prstGeom prst="rect">
            <a:avLst/>
          </a:prstGeom>
          <a:noFill/>
        </p:spPr>
        <p:txBody>
          <a:bodyPr wrap="square">
            <a:spAutoFit/>
          </a:bodyPr>
          <a:lstStyle/>
          <a:p>
            <a:pPr marL="428625" indent="-428625" defTabSz="1371600">
              <a:spcAft>
                <a:spcPts val="1500"/>
              </a:spcAft>
              <a:buBlip>
                <a:blip r:embed="rId2"/>
              </a:buBlip>
              <a:defRPr/>
            </a:pPr>
            <a:endParaRPr lang="en-US" sz="3600">
              <a:solidFill>
                <a:prstClr val="black"/>
              </a:solidFill>
              <a:latin typeface="Aptos" panose="020B0004020202020204" pitchFamily="34" charset="0"/>
            </a:endParaRPr>
          </a:p>
        </p:txBody>
      </p:sp>
      <p:sp>
        <p:nvSpPr>
          <p:cNvPr id="10" name="Title 9">
            <a:extLst>
              <a:ext uri="{FF2B5EF4-FFF2-40B4-BE49-F238E27FC236}">
                <a16:creationId xmlns:a16="http://schemas.microsoft.com/office/drawing/2014/main" id="{249F9774-3F7A-5DDD-57CE-EC0FCBB52ED6}"/>
              </a:ext>
            </a:extLst>
          </p:cNvPr>
          <p:cNvSpPr>
            <a:spLocks noGrp="1"/>
          </p:cNvSpPr>
          <p:nvPr>
            <p:ph type="ctrTitle"/>
          </p:nvPr>
        </p:nvSpPr>
        <p:spPr/>
        <p:txBody>
          <a:bodyPr/>
          <a:lstStyle/>
          <a:p>
            <a:endParaRPr lang="en-US"/>
          </a:p>
        </p:txBody>
      </p:sp>
      <p:pic>
        <p:nvPicPr>
          <p:cNvPr id="16" name="Picture 15">
            <a:extLst>
              <a:ext uri="{FF2B5EF4-FFF2-40B4-BE49-F238E27FC236}">
                <a16:creationId xmlns:a16="http://schemas.microsoft.com/office/drawing/2014/main" id="{6A98911E-C4D2-FE3E-5F1B-2D782CAC9444}"/>
              </a:ext>
            </a:extLst>
          </p:cNvPr>
          <p:cNvPicPr>
            <a:picLocks noChangeAspect="1"/>
          </p:cNvPicPr>
          <p:nvPr/>
        </p:nvPicPr>
        <p:blipFill>
          <a:blip r:embed="rId3"/>
          <a:stretch>
            <a:fillRect/>
          </a:stretch>
        </p:blipFill>
        <p:spPr>
          <a:xfrm>
            <a:off x="0" y="0"/>
            <a:ext cx="18288000" cy="10287000"/>
          </a:xfrm>
          <a:prstGeom prst="rect">
            <a:avLst/>
          </a:prstGeom>
        </p:spPr>
      </p:pic>
    </p:spTree>
    <p:extLst>
      <p:ext uri="{BB962C8B-B14F-4D97-AF65-F5344CB8AC3E}">
        <p14:creationId xmlns:p14="http://schemas.microsoft.com/office/powerpoint/2010/main" val="1888313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DB0FA-E2E4-420A-03D0-3975D4AE22E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FF4EF1C-B159-A82A-6AF1-7B4626927AE8}"/>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13E38BB8-8BE9-EC36-75A4-CA6483DB36FA}"/>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5369831F-B194-0EAC-756E-7798463C50C0}"/>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3D357443-72FC-44F9-C88F-49CF80E88178}"/>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39A2B153-4E40-1A41-44B0-5A4905083C9B}"/>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F7D7B4D9-3323-5431-E575-8C7CCAF0F089}"/>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Strategic Plan Task Force</a:t>
              </a:r>
              <a:endParaRPr lang="en-US" sz="5600">
                <a:solidFill>
                  <a:srgbClr val="FFFFFF"/>
                </a:solidFill>
                <a:latin typeface="Myriad Bold"/>
                <a:ea typeface="Myriad Bold"/>
                <a:cs typeface="Myriad Bold"/>
                <a:sym typeface="Myriad Bold"/>
              </a:endParaRPr>
            </a:p>
          </p:txBody>
        </p:sp>
      </p:grpSp>
      <p:sp>
        <p:nvSpPr>
          <p:cNvPr id="9" name="Freeform 9">
            <a:extLst>
              <a:ext uri="{FF2B5EF4-FFF2-40B4-BE49-F238E27FC236}">
                <a16:creationId xmlns:a16="http://schemas.microsoft.com/office/drawing/2014/main" id="{5001161F-63F2-F9E6-83CC-E48F737469A9}"/>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2"/>
            <a:stretch>
              <a:fillRect/>
            </a:stretch>
          </a:blipFill>
        </p:spPr>
        <p:txBody>
          <a:bodyPr/>
          <a:lstStyle/>
          <a:p>
            <a:endParaRPr lang="en-US"/>
          </a:p>
        </p:txBody>
      </p:sp>
      <p:graphicFrame>
        <p:nvGraphicFramePr>
          <p:cNvPr id="10" name="Table 9">
            <a:extLst>
              <a:ext uri="{FF2B5EF4-FFF2-40B4-BE49-F238E27FC236}">
                <a16:creationId xmlns:a16="http://schemas.microsoft.com/office/drawing/2014/main" id="{437D2B60-FB0D-DA27-11A4-894896F479E3}"/>
              </a:ext>
            </a:extLst>
          </p:cNvPr>
          <p:cNvGraphicFramePr>
            <a:graphicFrameLocks noGrp="1"/>
          </p:cNvGraphicFramePr>
          <p:nvPr>
            <p:extLst>
              <p:ext uri="{D42A27DB-BD31-4B8C-83A1-F6EECF244321}">
                <p14:modId xmlns:p14="http://schemas.microsoft.com/office/powerpoint/2010/main" val="957464315"/>
              </p:ext>
            </p:extLst>
          </p:nvPr>
        </p:nvGraphicFramePr>
        <p:xfrm>
          <a:off x="6935551" y="1847014"/>
          <a:ext cx="10895249" cy="5948093"/>
        </p:xfrm>
        <a:graphic>
          <a:graphicData uri="http://schemas.openxmlformats.org/drawingml/2006/table">
            <a:tbl>
              <a:tblPr firstRow="1" firstCol="1" bandRow="1">
                <a:tableStyleId>{D27102A9-8310-4765-A935-A1911B00CA55}</a:tableStyleId>
              </a:tblPr>
              <a:tblGrid>
                <a:gridCol w="1827449">
                  <a:extLst>
                    <a:ext uri="{9D8B030D-6E8A-4147-A177-3AD203B41FA5}">
                      <a16:colId xmlns:a16="http://schemas.microsoft.com/office/drawing/2014/main" val="3693519203"/>
                    </a:ext>
                  </a:extLst>
                </a:gridCol>
                <a:gridCol w="2515951">
                  <a:extLst>
                    <a:ext uri="{9D8B030D-6E8A-4147-A177-3AD203B41FA5}">
                      <a16:colId xmlns:a16="http://schemas.microsoft.com/office/drawing/2014/main" val="1689786616"/>
                    </a:ext>
                  </a:extLst>
                </a:gridCol>
                <a:gridCol w="1903649">
                  <a:extLst>
                    <a:ext uri="{9D8B030D-6E8A-4147-A177-3AD203B41FA5}">
                      <a16:colId xmlns:a16="http://schemas.microsoft.com/office/drawing/2014/main" val="2992605791"/>
                    </a:ext>
                  </a:extLst>
                </a:gridCol>
                <a:gridCol w="2133600">
                  <a:extLst>
                    <a:ext uri="{9D8B030D-6E8A-4147-A177-3AD203B41FA5}">
                      <a16:colId xmlns:a16="http://schemas.microsoft.com/office/drawing/2014/main" val="1759730350"/>
                    </a:ext>
                  </a:extLst>
                </a:gridCol>
                <a:gridCol w="2514600">
                  <a:extLst>
                    <a:ext uri="{9D8B030D-6E8A-4147-A177-3AD203B41FA5}">
                      <a16:colId xmlns:a16="http://schemas.microsoft.com/office/drawing/2014/main" val="1020149072"/>
                    </a:ext>
                  </a:extLst>
                </a:gridCol>
              </a:tblGrid>
              <a:tr h="558483">
                <a:tc>
                  <a:txBody>
                    <a:bodyPr/>
                    <a:lstStyle/>
                    <a:p>
                      <a:pPr marL="0" marR="0" algn="l">
                        <a:lnSpc>
                          <a:spcPct val="105000"/>
                        </a:lnSpc>
                        <a:spcBef>
                          <a:spcPts val="0"/>
                        </a:spcBef>
                        <a:spcAft>
                          <a:spcPts val="0"/>
                        </a:spcAft>
                      </a:pPr>
                      <a:r>
                        <a:rPr lang="en-US" sz="2800">
                          <a:solidFill>
                            <a:srgbClr val="7030A0"/>
                          </a:solidFill>
                          <a:effectLst/>
                        </a:rPr>
                        <a:t>First</a:t>
                      </a:r>
                      <a:endParaRPr lang="en-US" sz="2800">
                        <a:solidFill>
                          <a:srgbClr val="7030A0"/>
                        </a:solidFill>
                        <a:effectLst/>
                        <a:latin typeface="Myriad" panose="020B0604020202020204" charset="0"/>
                        <a:ea typeface="Calibri" panose="020F0502020204030204" pitchFamily="34" charset="0"/>
                        <a:cs typeface="Myriad" panose="020B0604020202020204" charset="0"/>
                      </a:endParaRPr>
                    </a:p>
                  </a:txBody>
                  <a:tcPr marL="68580" marR="68580" marT="0" marB="0" anchor="b"/>
                </a:tc>
                <a:tc>
                  <a:txBody>
                    <a:bodyPr/>
                    <a:lstStyle/>
                    <a:p>
                      <a:pPr marL="0" marR="0" algn="l">
                        <a:lnSpc>
                          <a:spcPct val="105000"/>
                        </a:lnSpc>
                        <a:spcBef>
                          <a:spcPts val="0"/>
                        </a:spcBef>
                        <a:spcAft>
                          <a:spcPts val="0"/>
                        </a:spcAft>
                      </a:pPr>
                      <a:r>
                        <a:rPr lang="en-US" sz="2800">
                          <a:solidFill>
                            <a:srgbClr val="7030A0"/>
                          </a:solidFill>
                          <a:effectLst/>
                        </a:rPr>
                        <a:t>Last</a:t>
                      </a:r>
                      <a:endParaRPr lang="en-US" sz="2800">
                        <a:solidFill>
                          <a:srgbClr val="7030A0"/>
                        </a:solidFill>
                        <a:effectLst/>
                        <a:latin typeface="Myriad" panose="020B0604020202020204" charset="0"/>
                        <a:ea typeface="Calibri" panose="020F0502020204030204" pitchFamily="34" charset="0"/>
                        <a:cs typeface="Myriad" panose="020B0604020202020204" charset="0"/>
                      </a:endParaRPr>
                    </a:p>
                  </a:txBody>
                  <a:tcPr marL="68580" marR="68580" marT="0" marB="0" anchor="b"/>
                </a:tc>
                <a:tc>
                  <a:txBody>
                    <a:bodyPr/>
                    <a:lstStyle/>
                    <a:p>
                      <a:pPr marL="0" marR="0" algn="l">
                        <a:lnSpc>
                          <a:spcPct val="105000"/>
                        </a:lnSpc>
                        <a:spcBef>
                          <a:spcPts val="0"/>
                        </a:spcBef>
                        <a:spcAft>
                          <a:spcPts val="0"/>
                        </a:spcAft>
                      </a:pPr>
                      <a:r>
                        <a:rPr lang="en-US" sz="2800">
                          <a:solidFill>
                            <a:srgbClr val="7030A0"/>
                          </a:solidFill>
                          <a:effectLst/>
                        </a:rPr>
                        <a:t>Network </a:t>
                      </a:r>
                      <a:endParaRPr lang="en-US" sz="2800">
                        <a:solidFill>
                          <a:srgbClr val="7030A0"/>
                        </a:solidFill>
                        <a:effectLst/>
                        <a:latin typeface="Myriad" panose="020B0604020202020204" charset="0"/>
                        <a:ea typeface="Calibri" panose="020F0502020204030204" pitchFamily="34" charset="0"/>
                        <a:cs typeface="Myriad" panose="020B0604020202020204" charset="0"/>
                      </a:endParaRPr>
                    </a:p>
                  </a:txBody>
                  <a:tcPr marL="68580" marR="68580" marT="0" marB="0" anchor="b"/>
                </a:tc>
                <a:tc>
                  <a:txBody>
                    <a:bodyPr/>
                    <a:lstStyle/>
                    <a:p>
                      <a:pPr marL="0" marR="0" algn="l">
                        <a:lnSpc>
                          <a:spcPct val="105000"/>
                        </a:lnSpc>
                        <a:spcBef>
                          <a:spcPts val="0"/>
                        </a:spcBef>
                        <a:spcAft>
                          <a:spcPts val="0"/>
                        </a:spcAft>
                      </a:pPr>
                      <a:r>
                        <a:rPr lang="en-US" sz="2800">
                          <a:solidFill>
                            <a:srgbClr val="7030A0"/>
                          </a:solidFill>
                          <a:effectLst/>
                        </a:rPr>
                        <a:t>Country</a:t>
                      </a:r>
                      <a:endParaRPr lang="en-US" sz="2800">
                        <a:solidFill>
                          <a:srgbClr val="7030A0"/>
                        </a:solidFill>
                        <a:effectLst/>
                        <a:latin typeface="Myriad" panose="020B0604020202020204" charset="0"/>
                        <a:ea typeface="Calibri" panose="020F0502020204030204" pitchFamily="34" charset="0"/>
                        <a:cs typeface="Myriad" panose="020B0604020202020204" charset="0"/>
                      </a:endParaRPr>
                    </a:p>
                  </a:txBody>
                  <a:tcPr marL="68580" marR="68580" marT="0" marB="0" anchor="b"/>
                </a:tc>
                <a:tc>
                  <a:txBody>
                    <a:bodyPr/>
                    <a:lstStyle/>
                    <a:p>
                      <a:pPr marL="0" marR="0" algn="l">
                        <a:lnSpc>
                          <a:spcPct val="105000"/>
                        </a:lnSpc>
                        <a:spcBef>
                          <a:spcPts val="0"/>
                        </a:spcBef>
                        <a:spcAft>
                          <a:spcPts val="0"/>
                        </a:spcAft>
                      </a:pPr>
                      <a:r>
                        <a:rPr lang="en-US" sz="2800">
                          <a:solidFill>
                            <a:srgbClr val="7030A0"/>
                          </a:solidFill>
                          <a:effectLst/>
                        </a:rPr>
                        <a:t>Profession</a:t>
                      </a:r>
                      <a:endParaRPr lang="en-US" sz="2800">
                        <a:solidFill>
                          <a:srgbClr val="7030A0"/>
                        </a:solidFill>
                        <a:effectLst/>
                        <a:latin typeface="Myriad" panose="020B0604020202020204" charset="0"/>
                        <a:ea typeface="Calibri" panose="020F0502020204030204" pitchFamily="34" charset="0"/>
                        <a:cs typeface="Myriad" panose="020B0604020202020204" charset="0"/>
                      </a:endParaRPr>
                    </a:p>
                  </a:txBody>
                  <a:tcPr marL="68580" marR="68580" marT="0" marB="0" anchor="b"/>
                </a:tc>
                <a:extLst>
                  <a:ext uri="{0D108BD9-81ED-4DB2-BD59-A6C34878D82A}">
                    <a16:rowId xmlns:a16="http://schemas.microsoft.com/office/drawing/2014/main" val="176514554"/>
                  </a:ext>
                </a:extLst>
              </a:tr>
              <a:tr h="502613">
                <a:tc>
                  <a:txBody>
                    <a:bodyPr/>
                    <a:lstStyle/>
                    <a:p>
                      <a:pPr marL="0" marR="0" algn="l">
                        <a:lnSpc>
                          <a:spcPct val="105000"/>
                        </a:lnSpc>
                        <a:spcBef>
                          <a:spcPts val="0"/>
                        </a:spcBef>
                        <a:spcAft>
                          <a:spcPts val="0"/>
                        </a:spcAft>
                      </a:pPr>
                      <a:r>
                        <a:rPr lang="en-US" sz="2400" b="0">
                          <a:solidFill>
                            <a:schemeClr val="tx1"/>
                          </a:solidFill>
                          <a:effectLst/>
                        </a:rPr>
                        <a:t>Rebecca</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DeMarb</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Wisconsin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USA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1927046798"/>
                  </a:ext>
                </a:extLst>
              </a:tr>
              <a:tr h="517101">
                <a:tc>
                  <a:txBody>
                    <a:bodyPr/>
                    <a:lstStyle/>
                    <a:p>
                      <a:pPr marL="0" marR="0" algn="l">
                        <a:lnSpc>
                          <a:spcPct val="105000"/>
                        </a:lnSpc>
                        <a:spcBef>
                          <a:spcPts val="0"/>
                        </a:spcBef>
                        <a:spcAft>
                          <a:spcPts val="0"/>
                        </a:spcAft>
                      </a:pPr>
                      <a:r>
                        <a:rPr lang="en-US" sz="2400" b="0">
                          <a:solidFill>
                            <a:schemeClr val="tx1"/>
                          </a:solidFill>
                          <a:effectLst/>
                        </a:rPr>
                        <a:t>Beatriz</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Faneca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Brazil</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Brazil</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703054223"/>
                  </a:ext>
                </a:extLst>
              </a:tr>
              <a:tr h="517101">
                <a:tc>
                  <a:txBody>
                    <a:bodyPr/>
                    <a:lstStyle/>
                    <a:p>
                      <a:pPr marL="0" marR="0" algn="l">
                        <a:lnSpc>
                          <a:spcPct val="105000"/>
                        </a:lnSpc>
                        <a:spcBef>
                          <a:spcPts val="0"/>
                        </a:spcBef>
                        <a:spcAft>
                          <a:spcPts val="0"/>
                        </a:spcAft>
                      </a:pPr>
                      <a:r>
                        <a:rPr lang="en-US" sz="2400" b="0">
                          <a:solidFill>
                            <a:schemeClr val="tx1"/>
                          </a:solidFill>
                          <a:effectLst/>
                        </a:rPr>
                        <a:t>Jennifer</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Kimble </a:t>
                      </a:r>
                      <a:r>
                        <a:rPr lang="en-US" sz="2400" err="1">
                          <a:effectLst/>
                        </a:rPr>
                        <a:t>MacGreevey</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New York</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USA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4053349330"/>
                  </a:ext>
                </a:extLst>
              </a:tr>
              <a:tr h="517101">
                <a:tc>
                  <a:txBody>
                    <a:bodyPr/>
                    <a:lstStyle/>
                    <a:p>
                      <a:pPr marL="0" marR="0" algn="l">
                        <a:lnSpc>
                          <a:spcPct val="105000"/>
                        </a:lnSpc>
                        <a:spcBef>
                          <a:spcPts val="0"/>
                        </a:spcBef>
                        <a:spcAft>
                          <a:spcPts val="0"/>
                        </a:spcAft>
                      </a:pPr>
                      <a:r>
                        <a:rPr lang="en-US" sz="2400" b="0">
                          <a:solidFill>
                            <a:schemeClr val="tx1"/>
                          </a:solidFill>
                          <a:effectLst/>
                        </a:rPr>
                        <a:t>Grainne </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King</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Cayman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Cayman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1862627959"/>
                  </a:ext>
                </a:extLst>
              </a:tr>
              <a:tr h="517101">
                <a:tc>
                  <a:txBody>
                    <a:bodyPr/>
                    <a:lstStyle/>
                    <a:p>
                      <a:pPr marL="0" marR="0" algn="l">
                        <a:lnSpc>
                          <a:spcPct val="105000"/>
                        </a:lnSpc>
                        <a:spcBef>
                          <a:spcPts val="0"/>
                        </a:spcBef>
                        <a:spcAft>
                          <a:spcPts val="0"/>
                        </a:spcAft>
                      </a:pPr>
                      <a:r>
                        <a:rPr lang="en-US" sz="2400" b="0">
                          <a:solidFill>
                            <a:schemeClr val="tx1"/>
                          </a:solidFill>
                          <a:effectLst/>
                        </a:rPr>
                        <a:t>Pooja</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Mahajan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India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India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568380539"/>
                  </a:ext>
                </a:extLst>
              </a:tr>
              <a:tr h="517101">
                <a:tc>
                  <a:txBody>
                    <a:bodyPr/>
                    <a:lstStyle/>
                    <a:p>
                      <a:pPr marL="0" marR="0" algn="l">
                        <a:lnSpc>
                          <a:spcPct val="105000"/>
                        </a:lnSpc>
                        <a:spcBef>
                          <a:spcPts val="0"/>
                        </a:spcBef>
                        <a:spcAft>
                          <a:spcPts val="0"/>
                        </a:spcAft>
                      </a:pPr>
                      <a:r>
                        <a:rPr lang="en-US" sz="2400" b="0">
                          <a:solidFill>
                            <a:schemeClr val="tx1"/>
                          </a:solidFill>
                          <a:effectLst/>
                        </a:rPr>
                        <a:t>Aruni</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Weerasekera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Hong Kong </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Hong Kong</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Financial Advisor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3949345131"/>
                  </a:ext>
                </a:extLst>
              </a:tr>
              <a:tr h="517101">
                <a:tc>
                  <a:txBody>
                    <a:bodyPr/>
                    <a:lstStyle/>
                    <a:p>
                      <a:pPr marL="0" marR="0" algn="l">
                        <a:lnSpc>
                          <a:spcPct val="105000"/>
                        </a:lnSpc>
                        <a:spcBef>
                          <a:spcPts val="0"/>
                        </a:spcBef>
                        <a:spcAft>
                          <a:spcPts val="0"/>
                        </a:spcAft>
                      </a:pPr>
                      <a:r>
                        <a:rPr lang="en-US" sz="2400" b="0">
                          <a:solidFill>
                            <a:schemeClr val="tx1"/>
                          </a:solidFill>
                          <a:effectLst/>
                        </a:rPr>
                        <a:t>Sara-Ann</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Wilson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Ontario</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Canada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Lawyer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706062084"/>
                  </a:ext>
                </a:extLst>
              </a:tr>
              <a:tr h="517101">
                <a:tc>
                  <a:txBody>
                    <a:bodyPr/>
                    <a:lstStyle/>
                    <a:p>
                      <a:pPr marL="0" marR="0" algn="l">
                        <a:lnSpc>
                          <a:spcPct val="105000"/>
                        </a:lnSpc>
                        <a:spcBef>
                          <a:spcPts val="0"/>
                        </a:spcBef>
                        <a:spcAft>
                          <a:spcPts val="0"/>
                        </a:spcAft>
                      </a:pPr>
                      <a:r>
                        <a:rPr lang="en-US" sz="2400" b="0">
                          <a:solidFill>
                            <a:schemeClr val="tx1"/>
                          </a:solidFill>
                          <a:effectLst/>
                        </a:rPr>
                        <a:t>Blanche</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Zelmanovich</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New York</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USA</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Financial Advisor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3657036142"/>
                  </a:ext>
                </a:extLst>
              </a:tr>
              <a:tr h="517101">
                <a:tc>
                  <a:txBody>
                    <a:bodyPr/>
                    <a:lstStyle/>
                    <a:p>
                      <a:pPr marL="0" marR="0" algn="l">
                        <a:lnSpc>
                          <a:spcPct val="105000"/>
                        </a:lnSpc>
                        <a:spcBef>
                          <a:spcPts val="0"/>
                        </a:spcBef>
                        <a:spcAft>
                          <a:spcPts val="0"/>
                        </a:spcAft>
                      </a:pPr>
                      <a:r>
                        <a:rPr lang="en-US" sz="2400" b="0">
                          <a:solidFill>
                            <a:schemeClr val="tx1"/>
                          </a:solidFill>
                          <a:effectLst/>
                        </a:rPr>
                        <a:t>Catriona</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Lim</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Hong Kong</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Hong Kong</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lang="en-US" sz="2400">
                          <a:effectLst/>
                        </a:rPr>
                        <a:t>Financial Advisor</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1920212239"/>
                  </a:ext>
                </a:extLst>
              </a:tr>
              <a:tr h="517101">
                <a:tc>
                  <a:txBody>
                    <a:bodyPr/>
                    <a:lstStyle/>
                    <a:p>
                      <a:pPr marL="0" marR="0" algn="l">
                        <a:lnSpc>
                          <a:spcPct val="105000"/>
                        </a:lnSpc>
                        <a:spcBef>
                          <a:spcPts val="0"/>
                        </a:spcBef>
                        <a:spcAft>
                          <a:spcPts val="0"/>
                        </a:spcAft>
                      </a:pPr>
                      <a:r>
                        <a:rPr lang="en-US" sz="2400" b="0">
                          <a:solidFill>
                            <a:schemeClr val="tx1"/>
                          </a:solidFill>
                          <a:effectLst/>
                        </a:rPr>
                        <a:t>Luci</a:t>
                      </a:r>
                      <a:endParaRPr lang="en-US" sz="2400" b="0">
                        <a:solidFill>
                          <a:schemeClr val="tx1"/>
                        </a:solidFill>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Mitchell-Fry</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London</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UK</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tc>
                  <a:txBody>
                    <a:bodyPr/>
                    <a:lstStyle/>
                    <a:p>
                      <a:pPr marL="0" marR="0" algn="l">
                        <a:lnSpc>
                          <a:spcPct val="105000"/>
                        </a:lnSpc>
                        <a:spcBef>
                          <a:spcPts val="0"/>
                        </a:spcBef>
                        <a:spcAft>
                          <a:spcPts val="0"/>
                        </a:spcAft>
                      </a:pPr>
                      <a:r>
                        <a:rPr lang="en-US" sz="2400">
                          <a:effectLst/>
                        </a:rPr>
                        <a:t>Attorney</a:t>
                      </a:r>
                      <a:endParaRPr lang="en-US" sz="2400">
                        <a:effectLst/>
                        <a:latin typeface="Myriad" panose="020B0604020202020204" charset="0"/>
                        <a:ea typeface="Calibri" panose="020F0502020204030204" pitchFamily="34" charset="0"/>
                        <a:cs typeface="Myriad" panose="020B0604020202020204" charset="0"/>
                      </a:endParaRPr>
                    </a:p>
                  </a:txBody>
                  <a:tcPr marL="68580" marR="68580" marT="0" marB="0" anchor="ctr"/>
                </a:tc>
                <a:extLst>
                  <a:ext uri="{0D108BD9-81ED-4DB2-BD59-A6C34878D82A}">
                    <a16:rowId xmlns:a16="http://schemas.microsoft.com/office/drawing/2014/main" val="2795001788"/>
                  </a:ext>
                </a:extLst>
              </a:tr>
            </a:tbl>
          </a:graphicData>
        </a:graphic>
      </p:graphicFrame>
      <p:sp>
        <p:nvSpPr>
          <p:cNvPr id="11" name="TextBox 10">
            <a:extLst>
              <a:ext uri="{FF2B5EF4-FFF2-40B4-BE49-F238E27FC236}">
                <a16:creationId xmlns:a16="http://schemas.microsoft.com/office/drawing/2014/main" id="{D4453DD4-4B26-D62C-006F-25184D0F1E5A}"/>
              </a:ext>
            </a:extLst>
          </p:cNvPr>
          <p:cNvSpPr txBox="1"/>
          <p:nvPr/>
        </p:nvSpPr>
        <p:spPr>
          <a:xfrm>
            <a:off x="6956333" y="8204172"/>
            <a:ext cx="11078468" cy="830997"/>
          </a:xfrm>
          <a:prstGeom prst="rect">
            <a:avLst/>
          </a:prstGeom>
          <a:noFill/>
        </p:spPr>
        <p:txBody>
          <a:bodyPr wrap="square">
            <a:spAutoFit/>
          </a:bodyPr>
          <a:lstStyle/>
          <a:p>
            <a:r>
              <a:rPr lang="en-US" sz="2400">
                <a:solidFill>
                  <a:prstClr val="black"/>
                </a:solidFill>
                <a:latin typeface="Myriad" panose="020B0604020202020204" charset="0"/>
                <a:cs typeface="Myriad" panose="020B0604020202020204" charset="0"/>
              </a:rPr>
              <a:t>The IWIRC </a:t>
            </a:r>
            <a:r>
              <a:rPr lang="en-US" sz="2400" b="1">
                <a:solidFill>
                  <a:prstClr val="black"/>
                </a:solidFill>
                <a:latin typeface="Myriad" panose="020B0604020202020204" charset="0"/>
                <a:cs typeface="Myriad" panose="020B0604020202020204" charset="0"/>
              </a:rPr>
              <a:t>Vice Chair</a:t>
            </a:r>
            <a:r>
              <a:rPr lang="en-US" sz="2400">
                <a:solidFill>
                  <a:prstClr val="black"/>
                </a:solidFill>
                <a:latin typeface="Myriad" panose="020B0604020202020204" charset="0"/>
                <a:cs typeface="Myriad" panose="020B0604020202020204" charset="0"/>
              </a:rPr>
              <a:t> and </a:t>
            </a:r>
            <a:r>
              <a:rPr lang="en-US" sz="2400" b="1">
                <a:solidFill>
                  <a:prstClr val="black"/>
                </a:solidFill>
                <a:latin typeface="Myriad" panose="020B0604020202020204" charset="0"/>
                <a:cs typeface="Myriad" panose="020B0604020202020204" charset="0"/>
              </a:rPr>
              <a:t>Governance &amp; Risk Director</a:t>
            </a:r>
            <a:r>
              <a:rPr lang="en-US" sz="2400">
                <a:solidFill>
                  <a:prstClr val="black"/>
                </a:solidFill>
                <a:latin typeface="Myriad" panose="020B0604020202020204" charset="0"/>
                <a:cs typeface="Myriad" panose="020B0604020202020204" charset="0"/>
              </a:rPr>
              <a:t> will serve as Co-Chairs and will change as new Board is elected.</a:t>
            </a:r>
            <a:endParaRPr lang="en-US" sz="2400">
              <a:latin typeface="Myriad" panose="020B0604020202020204" charset="0"/>
              <a:cs typeface="Myriad" panose="020B0604020202020204" charset="0"/>
            </a:endParaRPr>
          </a:p>
        </p:txBody>
      </p:sp>
    </p:spTree>
    <p:extLst>
      <p:ext uri="{BB962C8B-B14F-4D97-AF65-F5344CB8AC3E}">
        <p14:creationId xmlns:p14="http://schemas.microsoft.com/office/powerpoint/2010/main" val="1975061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39BD5-04FF-2515-3744-D75ADE9F497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96B8898-D9C2-E5BB-9598-8F3250330FF6}"/>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0474F1F8-4E9D-EC93-CA2E-C74D82BF6032}"/>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85288587-D9A9-6BDF-EB0C-EB0526EA0164}"/>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BFC80702-AF6E-6288-4919-B5EA2E27D070}"/>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79E8E3C7-A8AD-DB8B-A31B-AB52D25E8D2A}"/>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4C76CB46-7FDC-352D-25CF-E8486CE46669}"/>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890F4D27-6201-0C10-081E-7488655A5E38}"/>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Awards</a:t>
              </a:r>
            </a:p>
          </p:txBody>
        </p:sp>
      </p:grpSp>
      <p:sp>
        <p:nvSpPr>
          <p:cNvPr id="9" name="TextBox 9">
            <a:extLst>
              <a:ext uri="{FF2B5EF4-FFF2-40B4-BE49-F238E27FC236}">
                <a16:creationId xmlns:a16="http://schemas.microsoft.com/office/drawing/2014/main" id="{D42DEE87-F50B-71E9-299A-7A403B56677E}"/>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35FD1C0B-DFB2-EEEF-9DE5-1C53B7C33991}"/>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536297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55C15-0813-CD9F-FFCE-56C608A044A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06C9AFC-8284-4FCC-4AEC-6473900932D3}"/>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AED079A6-ABBE-7AF5-04AC-BD0144C80860}"/>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106FC913-C23B-BEE2-19BE-1AF598615565}"/>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54E116C4-BB10-6325-5617-8C21EB3B91A0}"/>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0DA0006F-6654-5E8C-A9E3-3FD3332A8A0B}"/>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A4A50525-F867-D925-4270-A2502289D41C}"/>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WOYR &amp;</a:t>
              </a:r>
            </a:p>
            <a:p>
              <a:pPr algn="ctr">
                <a:lnSpc>
                  <a:spcPts val="6720"/>
                </a:lnSpc>
              </a:pPr>
              <a:r>
                <a:rPr lang="en-US" sz="5600" b="1">
                  <a:solidFill>
                    <a:srgbClr val="FFFFFF"/>
                  </a:solidFill>
                  <a:latin typeface="Myriad Bold"/>
                  <a:ea typeface="Myriad Bold"/>
                  <a:cs typeface="Myriad Bold"/>
                  <a:sym typeface="Myriad Bold"/>
                </a:rPr>
                <a:t>Restructuring Hall of Fame</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C1489845-3A70-A4E3-B859-CB5F2498381F}"/>
              </a:ext>
            </a:extLst>
          </p:cNvPr>
          <p:cNvSpPr txBox="1"/>
          <p:nvPr/>
        </p:nvSpPr>
        <p:spPr>
          <a:xfrm>
            <a:off x="6997944" y="1562100"/>
            <a:ext cx="10556367" cy="8002191"/>
          </a:xfrm>
          <a:prstGeom prst="rect">
            <a:avLst/>
          </a:prstGeom>
        </p:spPr>
        <p:txBody>
          <a:bodyPr wrap="square" lIns="0" tIns="0" rIns="0" bIns="0" rtlCol="0" anchor="t">
            <a:spAutoFit/>
          </a:bodyPr>
          <a:lstStyle/>
          <a:p>
            <a:r>
              <a:rPr lang="en-US" sz="2000" b="1">
                <a:latin typeface="Myriad" panose="020B0604020202020204" charset="0"/>
                <a:cs typeface="Myriad" panose="020B0604020202020204" charset="0"/>
              </a:rPr>
              <a:t>Woman of the Year in Restructuring Award (WOYR)</a:t>
            </a:r>
          </a:p>
          <a:p>
            <a:r>
              <a:rPr lang="en-US" sz="2000">
                <a:latin typeface="Myriad" panose="020B0604020202020204" charset="0"/>
                <a:cs typeface="Myriad" panose="020B0604020202020204" charset="0"/>
              </a:rPr>
              <a:t>Each year, IWIRC honors a woman for her recent contributions (12-24 months) as part of the insolvency and restructuring industry with the Woman of the Year in Restructuring (WOYR) award. </a:t>
            </a:r>
          </a:p>
          <a:p>
            <a:r>
              <a:rPr lang="en-US" sz="2000">
                <a:latin typeface="Myriad" panose="020B0604020202020204" charset="0"/>
                <a:cs typeface="Myriad" panose="020B0604020202020204" charset="0"/>
                <a:hlinkClick r:id="rId2"/>
              </a:rPr>
              <a:t>Nomination form</a:t>
            </a:r>
            <a:endParaRPr lang="en-US" sz="2000">
              <a:latin typeface="Myriad" panose="020B0604020202020204" charset="0"/>
              <a:cs typeface="Myriad" panose="020B0604020202020204" charset="0"/>
            </a:endParaRPr>
          </a:p>
          <a:p>
            <a:endParaRPr lang="en-US" sz="2000">
              <a:latin typeface="Myriad" panose="020B0604020202020204" charset="0"/>
              <a:cs typeface="Myriad" panose="020B0604020202020204" charset="0"/>
            </a:endParaRPr>
          </a:p>
          <a:p>
            <a:r>
              <a:rPr lang="en-US" sz="2000" b="1">
                <a:latin typeface="Myriad" panose="020B0604020202020204" charset="0"/>
                <a:cs typeface="Myriad" panose="020B0604020202020204" charset="0"/>
              </a:rPr>
              <a:t>Women of Restructuring Hall of Fame Award</a:t>
            </a:r>
          </a:p>
          <a:p>
            <a:r>
              <a:rPr lang="en-US" sz="2000">
                <a:latin typeface="Myriad" panose="020B0604020202020204" charset="0"/>
                <a:cs typeface="Myriad" panose="020B0604020202020204" charset="0"/>
              </a:rPr>
              <a:t>Since 2022, IWIRIC has also honored a woman for her career contributions to the insolvency and restructuring industry with the Women of Restructuring Hall of Fame award. </a:t>
            </a:r>
          </a:p>
          <a:p>
            <a:r>
              <a:rPr lang="en-US" sz="2000">
                <a:latin typeface="Myriad" panose="020B0604020202020204" charset="0"/>
                <a:cs typeface="Myriad" panose="020B0604020202020204" charset="0"/>
                <a:hlinkClick r:id="rId3"/>
              </a:rPr>
              <a:t>Nomination form</a:t>
            </a:r>
            <a:endParaRPr lang="en-US" sz="2000">
              <a:latin typeface="Myriad" panose="020B0604020202020204" charset="0"/>
              <a:cs typeface="Myriad" panose="020B0604020202020204" charset="0"/>
            </a:endParaRPr>
          </a:p>
          <a:p>
            <a:endParaRPr lang="en-US" sz="2000">
              <a:latin typeface="Myriad" panose="020B0604020202020204" charset="0"/>
              <a:cs typeface="Myriad" panose="020B0604020202020204" charset="0"/>
            </a:endParaRPr>
          </a:p>
          <a:p>
            <a:r>
              <a:rPr lang="en-US" sz="2000">
                <a:latin typeface="Myriad" panose="020B0604020202020204" charset="0"/>
                <a:cs typeface="Myriad" panose="020B0604020202020204" charset="0"/>
              </a:rPr>
              <a:t>For both awards:</a:t>
            </a:r>
          </a:p>
          <a:p>
            <a:pPr marL="342900" indent="-342900">
              <a:buFont typeface="Arial" panose="020B0604020202020204" pitchFamily="34" charset="0"/>
              <a:buChar char="•"/>
            </a:pPr>
            <a:r>
              <a:rPr lang="en-US" sz="2000">
                <a:latin typeface="Myriad" panose="020B0604020202020204" charset="0"/>
                <a:cs typeface="Myriad" panose="020B0604020202020204" charset="0"/>
              </a:rPr>
              <a:t>Can be from any facet of the restructuring world (may be an attorney, judge, banker, turnaround manager, academic, or other restructuring industry professional). </a:t>
            </a:r>
          </a:p>
          <a:p>
            <a:pPr marL="342900" indent="-342900">
              <a:buFont typeface="Arial" panose="020B0604020202020204" pitchFamily="34" charset="0"/>
              <a:buChar char="•"/>
            </a:pPr>
            <a:r>
              <a:rPr lang="en-US" sz="2000">
                <a:latin typeface="Myriad" panose="020B0604020202020204" charset="0"/>
                <a:cs typeface="Myriad" panose="020B0604020202020204" charset="0"/>
              </a:rPr>
              <a:t>Can be actively working or retired.</a:t>
            </a:r>
          </a:p>
          <a:p>
            <a:pPr marL="342900" indent="-342900">
              <a:buFont typeface="Arial" panose="020B0604020202020204" pitchFamily="34" charset="0"/>
              <a:buChar char="•"/>
            </a:pPr>
            <a:r>
              <a:rPr lang="en-US" sz="2000">
                <a:latin typeface="Myriad" panose="020B0604020202020204" charset="0"/>
                <a:cs typeface="Myriad" panose="020B0604020202020204" charset="0"/>
              </a:rPr>
              <a:t>From anywhere in the world. </a:t>
            </a:r>
          </a:p>
          <a:p>
            <a:pPr marL="342900" indent="-342900">
              <a:buFont typeface="Arial" panose="020B0604020202020204" pitchFamily="34" charset="0"/>
              <a:buChar char="•"/>
            </a:pPr>
            <a:r>
              <a:rPr lang="en-US" sz="2000">
                <a:latin typeface="Myriad" panose="020B0604020202020204" charset="0"/>
                <a:cs typeface="Myriad" panose="020B0604020202020204" charset="0"/>
              </a:rPr>
              <a:t>IWIRC membership is not a requirement to make a nomination, nor to be honored.</a:t>
            </a:r>
          </a:p>
          <a:p>
            <a:endParaRPr lang="en-US" sz="2000">
              <a:latin typeface="Myriad" panose="020B0604020202020204" charset="0"/>
              <a:cs typeface="Myriad" panose="020B0604020202020204" charset="0"/>
            </a:endParaRPr>
          </a:p>
          <a:p>
            <a:r>
              <a:rPr lang="en-US" sz="2000" b="1">
                <a:latin typeface="Myriad" panose="020B0604020202020204" charset="0"/>
                <a:cs typeface="Myriad" panose="020B0604020202020204" charset="0"/>
              </a:rPr>
              <a:t>Timeline</a:t>
            </a:r>
          </a:p>
          <a:p>
            <a:pPr marL="742950" lvl="1" indent="-285750">
              <a:buBlip>
                <a:blip r:embed="rId4"/>
              </a:buBlip>
            </a:pPr>
            <a:r>
              <a:rPr lang="en-US" sz="2000">
                <a:latin typeface="Myriad" panose="020B0604020202020204" charset="0"/>
                <a:cs typeface="Myriad" panose="020B0604020202020204" charset="0"/>
              </a:rPr>
              <a:t>Initial call for nominations 	December 2, 2025</a:t>
            </a:r>
          </a:p>
          <a:p>
            <a:pPr marL="742950" lvl="1" indent="-285750">
              <a:buBlip>
                <a:blip r:embed="rId4"/>
              </a:buBlip>
            </a:pPr>
            <a:r>
              <a:rPr lang="en-US" sz="2000">
                <a:latin typeface="Myriad" panose="020B0604020202020204" charset="0"/>
                <a:cs typeface="Myriad" panose="020B0604020202020204" charset="0"/>
              </a:rPr>
              <a:t>Nominations due			February 16, 2026</a:t>
            </a:r>
          </a:p>
          <a:p>
            <a:pPr marL="742950" lvl="1" indent="-285750">
              <a:buBlip>
                <a:blip r:embed="rId4"/>
              </a:buBlip>
            </a:pPr>
            <a:r>
              <a:rPr lang="en-US" sz="2000">
                <a:latin typeface="Myriad" panose="020B0604020202020204" charset="0"/>
                <a:cs typeface="Myriad" panose="020B0604020202020204" charset="0"/>
              </a:rPr>
              <a:t>Nominations sent to Committee 	February 17</a:t>
            </a:r>
          </a:p>
          <a:p>
            <a:pPr marL="742950" lvl="1" indent="-285750">
              <a:buBlip>
                <a:blip r:embed="rId4"/>
              </a:buBlip>
            </a:pPr>
            <a:r>
              <a:rPr lang="en-US" sz="2000">
                <a:latin typeface="Myriad" panose="020B0604020202020204" charset="0"/>
                <a:cs typeface="Myriad" panose="020B0604020202020204" charset="0"/>
              </a:rPr>
              <a:t>Recommendation to E-Board 	March 3</a:t>
            </a:r>
          </a:p>
          <a:p>
            <a:pPr marL="742950" lvl="1" indent="-285750">
              <a:buBlip>
                <a:blip r:embed="rId4"/>
              </a:buBlip>
            </a:pPr>
            <a:r>
              <a:rPr lang="en-US" sz="2000">
                <a:latin typeface="Myriad" panose="020B0604020202020204" charset="0"/>
                <a:cs typeface="Myriad" panose="020B0604020202020204" charset="0"/>
              </a:rPr>
              <a:t>E-Board approves 		March 10</a:t>
            </a:r>
          </a:p>
          <a:p>
            <a:pPr marL="742950" lvl="1" indent="-285750">
              <a:buBlip>
                <a:blip r:embed="rId4"/>
              </a:buBlip>
            </a:pPr>
            <a:r>
              <a:rPr lang="en-US" sz="2000">
                <a:latin typeface="Myriad" panose="020B0604020202020204" charset="0"/>
                <a:cs typeface="Myriad" panose="020B0604020202020204" charset="0"/>
              </a:rPr>
              <a:t>Winners announced 		March 16</a:t>
            </a:r>
          </a:p>
          <a:p>
            <a:pPr marL="742950" lvl="1" indent="-285750">
              <a:buBlip>
                <a:blip r:embed="rId4"/>
              </a:buBlip>
            </a:pPr>
            <a:r>
              <a:rPr lang="en-US" sz="2000">
                <a:latin typeface="Myriad" panose="020B0604020202020204" charset="0"/>
                <a:cs typeface="Myriad" panose="020B0604020202020204" charset="0"/>
              </a:rPr>
              <a:t>Awards presented IWIRC@ABI	April 23</a:t>
            </a:r>
            <a:endParaRPr lang="en-US" sz="32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B9E218DC-5740-F488-8EAF-A6AAF20EC821}"/>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3BF78025-8E62-47D2-D52C-D0B65062B6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493" y="6188671"/>
            <a:ext cx="2743200" cy="2743200"/>
          </a:xfrm>
          <a:prstGeom prst="rect">
            <a:avLst/>
          </a:prstGeom>
        </p:spPr>
      </p:pic>
      <p:pic>
        <p:nvPicPr>
          <p:cNvPr id="11" name="Picture 10" descr="A logo with text on it&#10;&#10;AI-generated content may be incorrect.">
            <a:extLst>
              <a:ext uri="{FF2B5EF4-FFF2-40B4-BE49-F238E27FC236}">
                <a16:creationId xmlns:a16="http://schemas.microsoft.com/office/drawing/2014/main" id="{54643153-0072-A340-1136-5025CB86C3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12776" y="6297702"/>
            <a:ext cx="2634169" cy="2634169"/>
          </a:xfrm>
          <a:prstGeom prst="rect">
            <a:avLst/>
          </a:prstGeom>
        </p:spPr>
      </p:pic>
    </p:spTree>
    <p:extLst>
      <p:ext uri="{BB962C8B-B14F-4D97-AF65-F5344CB8AC3E}">
        <p14:creationId xmlns:p14="http://schemas.microsoft.com/office/powerpoint/2010/main" val="2062012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4BEB8-BF5D-AB73-DD84-6BC41F06A56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21A86E-78D1-ADE0-29CF-25E605C95DBB}"/>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A6CDEF9A-64E1-78F6-7E7D-F8D3B8DFBCEE}"/>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85F119FE-99BF-7972-1EA6-42D9A0FC774E}"/>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00434921-35F9-1F15-6701-EBC96AEC9C16}"/>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33F7647D-1FD2-5644-C28F-96E508B5CC16}"/>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F1FC6A8-D2A4-47BD-555F-BA922DF8C478}"/>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Founders Awards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51A5565D-1307-144C-4819-E8BD02583FF9}"/>
              </a:ext>
            </a:extLst>
          </p:cNvPr>
          <p:cNvSpPr txBox="1"/>
          <p:nvPr/>
        </p:nvSpPr>
        <p:spPr>
          <a:xfrm>
            <a:off x="6997944" y="1562100"/>
            <a:ext cx="10556367" cy="8494633"/>
          </a:xfrm>
          <a:prstGeom prst="rect">
            <a:avLst/>
          </a:prstGeom>
        </p:spPr>
        <p:txBody>
          <a:bodyPr wrap="square" lIns="0" tIns="0" rIns="0" bIns="0" rtlCol="0" anchor="t">
            <a:spAutoFit/>
          </a:bodyPr>
          <a:lstStyle/>
          <a:p>
            <a:r>
              <a:rPr lang="en-US" sz="2400">
                <a:latin typeface="Myriad" panose="020B0604020202020204" charset="0"/>
                <a:cs typeface="Myriad" panose="020B0604020202020204" charset="0"/>
              </a:rPr>
              <a:t>As the premier advocacy group for women in restructuring, IWIRC recognizes the value in recruiting and promoting women throughout their careers. IWIRC established its Founders Awards in recognition of members and networks which have made exceptional contributions to the organization, their clients, and the profession overall.</a:t>
            </a:r>
          </a:p>
          <a:p>
            <a:endParaRPr lang="en-US" sz="2400">
              <a:latin typeface="Myriad" panose="020B0604020202020204" charset="0"/>
              <a:cs typeface="Myriad" panose="020B0604020202020204" charset="0"/>
            </a:endParaRPr>
          </a:p>
          <a:p>
            <a:pPr marL="285750" indent="-285750">
              <a:buFont typeface="Arial" panose="020B0604020202020204" pitchFamily="34" charset="0"/>
              <a:buChar char="•"/>
            </a:pPr>
            <a:r>
              <a:rPr lang="en-US" sz="2400" b="1">
                <a:latin typeface="Myriad" panose="020B0604020202020204" charset="0"/>
                <a:cs typeface="Myriad" panose="020B0604020202020204" charset="0"/>
              </a:rPr>
              <a:t>Melnik Award, </a:t>
            </a:r>
            <a:r>
              <a:rPr lang="en-US" sz="2400">
                <a:latin typeface="Myriad" panose="020B0604020202020204" charset="0"/>
                <a:cs typeface="Myriad" panose="020B0604020202020204" charset="0"/>
              </a:rPr>
              <a:t>honoring founding Chair Selinda Melnik, recognizes a member whose contributions to IWIRC have been exceptional.</a:t>
            </a:r>
          </a:p>
          <a:p>
            <a:pPr marL="285750" indent="-285750">
              <a:buFont typeface="Arial" panose="020B0604020202020204" pitchFamily="34" charset="0"/>
              <a:buChar char="•"/>
            </a:pPr>
            <a:r>
              <a:rPr lang="en-US" sz="2400" b="1">
                <a:latin typeface="Myriad" panose="020B0604020202020204" charset="0"/>
                <a:cs typeface="Myriad" panose="020B0604020202020204" charset="0"/>
              </a:rPr>
              <a:t>Fetner Award</a:t>
            </a:r>
            <a:r>
              <a:rPr lang="en-US" sz="2400">
                <a:latin typeface="Myriad" panose="020B0604020202020204" charset="0"/>
                <a:cs typeface="Myriad" panose="020B0604020202020204" charset="0"/>
              </a:rPr>
              <a:t>, honoring founding Vice Chair Martha Fetner, is awarded to a member for exemplary service to IWIRC, through efforts over the past year or several years, specially aimed at bringing members together through regional and international conferences, efforts and relationships. </a:t>
            </a:r>
          </a:p>
          <a:p>
            <a:pPr marL="285750" indent="-285750">
              <a:buFont typeface="Arial" panose="020B0604020202020204" pitchFamily="34" charset="0"/>
              <a:buChar char="•"/>
            </a:pPr>
            <a:r>
              <a:rPr lang="en-US" sz="2400" b="1">
                <a:latin typeface="Myriad" panose="020B0604020202020204" charset="0"/>
                <a:cs typeface="Myriad" panose="020B0604020202020204" charset="0"/>
              </a:rPr>
              <a:t>Ryan Award</a:t>
            </a:r>
            <a:r>
              <a:rPr lang="en-US" sz="2400">
                <a:latin typeface="Myriad" panose="020B0604020202020204" charset="0"/>
                <a:cs typeface="Myriad" panose="020B0604020202020204" charset="0"/>
              </a:rPr>
              <a:t>, honoring founding Secretary/Treasurer, Laureen Ryan, is awarded to the IWIRC Network that best exemplified IWIRC in the past calendar year.</a:t>
            </a:r>
            <a:endParaRPr lang="en-US" sz="2400" b="1">
              <a:latin typeface="Myriad" panose="020B0604020202020204" charset="0"/>
              <a:cs typeface="Myriad" panose="020B0604020202020204" charset="0"/>
            </a:endParaRPr>
          </a:p>
          <a:p>
            <a:endParaRPr lang="en-US" sz="2400" b="1">
              <a:latin typeface="Myriad" panose="020B0604020202020204" charset="0"/>
              <a:cs typeface="Myriad" panose="020B0604020202020204" charset="0"/>
            </a:endParaRPr>
          </a:p>
          <a:p>
            <a:pPr marL="742950" lvl="1" indent="-285750">
              <a:buBlip>
                <a:blip r:embed="rId2"/>
              </a:buBlip>
            </a:pPr>
            <a:r>
              <a:rPr lang="en-US" sz="2400">
                <a:latin typeface="Myriad" panose="020B0604020202020204" charset="0"/>
                <a:cs typeface="Myriad" panose="020B0604020202020204" charset="0"/>
              </a:rPr>
              <a:t>Initial call for nominations 		February 1</a:t>
            </a:r>
          </a:p>
          <a:p>
            <a:pPr marL="742950" lvl="1" indent="-285750">
              <a:buBlip>
                <a:blip r:embed="rId2"/>
              </a:buBlip>
            </a:pPr>
            <a:r>
              <a:rPr lang="en-US" sz="2400">
                <a:latin typeface="Myriad" panose="020B0604020202020204" charset="0"/>
                <a:cs typeface="Myriad" panose="020B0604020202020204" charset="0"/>
              </a:rPr>
              <a:t>Nominations due 			March 13</a:t>
            </a:r>
          </a:p>
          <a:p>
            <a:pPr marL="742950" lvl="1" indent="-285750">
              <a:buBlip>
                <a:blip r:embed="rId2"/>
              </a:buBlip>
            </a:pPr>
            <a:r>
              <a:rPr lang="en-US" sz="2400">
                <a:latin typeface="Myriad" panose="020B0604020202020204" charset="0"/>
                <a:cs typeface="Myriad" panose="020B0604020202020204" charset="0"/>
              </a:rPr>
              <a:t>Nominations sent to Committee 	March 16</a:t>
            </a:r>
          </a:p>
          <a:p>
            <a:pPr marL="742950" lvl="1" indent="-285750">
              <a:buBlip>
                <a:blip r:embed="rId2"/>
              </a:buBlip>
            </a:pPr>
            <a:r>
              <a:rPr lang="en-US" sz="2400">
                <a:latin typeface="Myriad" panose="020B0604020202020204" charset="0"/>
                <a:cs typeface="Myriad" panose="020B0604020202020204" charset="0"/>
              </a:rPr>
              <a:t>Recommendation to E-Board 	April 7</a:t>
            </a:r>
          </a:p>
          <a:p>
            <a:pPr marL="742950" lvl="1" indent="-285750">
              <a:buBlip>
                <a:blip r:embed="rId2"/>
              </a:buBlip>
            </a:pPr>
            <a:r>
              <a:rPr lang="en-US" sz="2400">
                <a:latin typeface="Myriad" panose="020B0604020202020204" charset="0"/>
                <a:cs typeface="Myriad" panose="020B0604020202020204" charset="0"/>
              </a:rPr>
              <a:t>E-Board reviews and approves	April 14</a:t>
            </a:r>
          </a:p>
          <a:p>
            <a:pPr marL="742950" lvl="1" indent="-285750">
              <a:buBlip>
                <a:blip r:embed="rId2"/>
              </a:buBlip>
            </a:pPr>
            <a:r>
              <a:rPr lang="en-US" sz="2400">
                <a:latin typeface="Myriad" panose="020B0604020202020204" charset="0"/>
                <a:cs typeface="Myriad" panose="020B0604020202020204" charset="0"/>
              </a:rPr>
              <a:t>Winners announced 			April 22</a:t>
            </a:r>
          </a:p>
          <a:p>
            <a:pPr marL="742950" lvl="1" indent="-285750">
              <a:buBlip>
                <a:blip r:embed="rId2"/>
              </a:buBlip>
            </a:pPr>
            <a:r>
              <a:rPr lang="en-US" sz="2400">
                <a:latin typeface="Myriad" panose="020B0604020202020204" charset="0"/>
                <a:cs typeface="Myriad" panose="020B0604020202020204" charset="0"/>
              </a:rPr>
              <a:t>Awards presented @ Leadership	June 4</a:t>
            </a:r>
            <a:endParaRPr lang="en-US" sz="54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F4585793-848E-2F1C-230D-388B76D228B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pic>
        <p:nvPicPr>
          <p:cNvPr id="12" name="Picture 11" descr="A group of people in a circle with a purple background&#10;&#10;AI-generated content may be incorrect.">
            <a:extLst>
              <a:ext uri="{FF2B5EF4-FFF2-40B4-BE49-F238E27FC236}">
                <a16:creationId xmlns:a16="http://schemas.microsoft.com/office/drawing/2014/main" id="{FA7740DC-C6BC-0D38-7883-BE985861A4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408" y="5552309"/>
            <a:ext cx="3714321" cy="3714321"/>
          </a:xfrm>
          <a:prstGeom prst="rect">
            <a:avLst/>
          </a:prstGeom>
        </p:spPr>
      </p:pic>
    </p:spTree>
    <p:extLst>
      <p:ext uri="{BB962C8B-B14F-4D97-AF65-F5344CB8AC3E}">
        <p14:creationId xmlns:p14="http://schemas.microsoft.com/office/powerpoint/2010/main" val="52360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C43A2"/>
        </a:solidFill>
        <a:effectLst/>
      </p:bgPr>
    </p:bg>
    <p:spTree>
      <p:nvGrpSpPr>
        <p:cNvPr id="1" name=""/>
        <p:cNvGrpSpPr/>
        <p:nvPr/>
      </p:nvGrpSpPr>
      <p:grpSpPr>
        <a:xfrm>
          <a:off x="0" y="0"/>
          <a:ext cx="0" cy="0"/>
          <a:chOff x="0" y="0"/>
          <a:chExt cx="0" cy="0"/>
        </a:xfrm>
      </p:grpSpPr>
      <p:sp>
        <p:nvSpPr>
          <p:cNvPr id="2" name="Freeform 2"/>
          <p:cNvSpPr/>
          <p:nvPr/>
        </p:nvSpPr>
        <p:spPr>
          <a:xfrm>
            <a:off x="8213113" y="2857715"/>
            <a:ext cx="2755707" cy="2567392"/>
          </a:xfrm>
          <a:custGeom>
            <a:avLst/>
            <a:gdLst/>
            <a:ahLst/>
            <a:cxnLst/>
            <a:rect l="l" t="t" r="r" b="b"/>
            <a:pathLst>
              <a:path w="2755707" h="2567392">
                <a:moveTo>
                  <a:pt x="0" y="0"/>
                </a:moveTo>
                <a:lnTo>
                  <a:pt x="2755707" y="0"/>
                </a:lnTo>
                <a:lnTo>
                  <a:pt x="2755707" y="2567392"/>
                </a:lnTo>
                <a:lnTo>
                  <a:pt x="0" y="2567392"/>
                </a:lnTo>
                <a:lnTo>
                  <a:pt x="0" y="0"/>
                </a:lnTo>
                <a:close/>
              </a:path>
            </a:pathLst>
          </a:custGeom>
          <a:blipFill>
            <a:blip r:embed="rId2"/>
            <a:stretch>
              <a:fillRect l="-58348" t="-54963" r="-58348"/>
            </a:stretch>
          </a:blipFill>
        </p:spPr>
        <p:txBody>
          <a:bodyPr/>
          <a:lstStyle/>
          <a:p>
            <a:endParaRPr lang="en-US"/>
          </a:p>
        </p:txBody>
      </p:sp>
      <p:sp>
        <p:nvSpPr>
          <p:cNvPr id="3" name="Freeform 3"/>
          <p:cNvSpPr/>
          <p:nvPr/>
        </p:nvSpPr>
        <p:spPr>
          <a:xfrm>
            <a:off x="14498655" y="2857715"/>
            <a:ext cx="2755707" cy="2567392"/>
          </a:xfrm>
          <a:custGeom>
            <a:avLst/>
            <a:gdLst/>
            <a:ahLst/>
            <a:cxnLst/>
            <a:rect l="l" t="t" r="r" b="b"/>
            <a:pathLst>
              <a:path w="2755707" h="2567392">
                <a:moveTo>
                  <a:pt x="0" y="0"/>
                </a:moveTo>
                <a:lnTo>
                  <a:pt x="2755707" y="0"/>
                </a:lnTo>
                <a:lnTo>
                  <a:pt x="2755707" y="2567392"/>
                </a:lnTo>
                <a:lnTo>
                  <a:pt x="0" y="2567392"/>
                </a:lnTo>
                <a:lnTo>
                  <a:pt x="0" y="0"/>
                </a:lnTo>
                <a:close/>
              </a:path>
            </a:pathLst>
          </a:custGeom>
          <a:blipFill>
            <a:blip r:embed="rId3"/>
            <a:stretch>
              <a:fillRect l="-72744" t="-56402" r="-60399"/>
            </a:stretch>
          </a:blipFill>
        </p:spPr>
        <p:txBody>
          <a:bodyPr/>
          <a:lstStyle/>
          <a:p>
            <a:endParaRPr lang="en-US"/>
          </a:p>
        </p:txBody>
      </p:sp>
      <p:sp>
        <p:nvSpPr>
          <p:cNvPr id="4" name="Freeform 4"/>
          <p:cNvSpPr/>
          <p:nvPr/>
        </p:nvSpPr>
        <p:spPr>
          <a:xfrm>
            <a:off x="11408638" y="2857715"/>
            <a:ext cx="2666922" cy="2567392"/>
          </a:xfrm>
          <a:custGeom>
            <a:avLst/>
            <a:gdLst/>
            <a:ahLst/>
            <a:cxnLst/>
            <a:rect l="l" t="t" r="r" b="b"/>
            <a:pathLst>
              <a:path w="2666922" h="2567392">
                <a:moveTo>
                  <a:pt x="0" y="0"/>
                </a:moveTo>
                <a:lnTo>
                  <a:pt x="2666923" y="0"/>
                </a:lnTo>
                <a:lnTo>
                  <a:pt x="2666923" y="2567392"/>
                </a:lnTo>
                <a:lnTo>
                  <a:pt x="0" y="2567392"/>
                </a:lnTo>
                <a:lnTo>
                  <a:pt x="0" y="0"/>
                </a:lnTo>
                <a:close/>
              </a:path>
            </a:pathLst>
          </a:custGeom>
          <a:blipFill>
            <a:blip r:embed="rId4"/>
            <a:stretch>
              <a:fillRect l="-61955" t="-54963" r="-61955"/>
            </a:stretch>
          </a:blipFill>
        </p:spPr>
        <p:txBody>
          <a:bodyPr/>
          <a:lstStyle/>
          <a:p>
            <a:endParaRPr lang="en-US"/>
          </a:p>
        </p:txBody>
      </p:sp>
      <p:grpSp>
        <p:nvGrpSpPr>
          <p:cNvPr id="5" name="Group 5"/>
          <p:cNvGrpSpPr/>
          <p:nvPr/>
        </p:nvGrpSpPr>
        <p:grpSpPr>
          <a:xfrm>
            <a:off x="0" y="0"/>
            <a:ext cx="7165904" cy="10287000"/>
            <a:chOff x="0" y="0"/>
            <a:chExt cx="2424022" cy="3479800"/>
          </a:xfrm>
        </p:grpSpPr>
        <p:sp>
          <p:nvSpPr>
            <p:cNvPr id="6" name="Freeform 6"/>
            <p:cNvSpPr/>
            <p:nvPr/>
          </p:nvSpPr>
          <p:spPr>
            <a:xfrm>
              <a:off x="0" y="0"/>
              <a:ext cx="2424022" cy="3479800"/>
            </a:xfrm>
            <a:custGeom>
              <a:avLst/>
              <a:gdLst/>
              <a:ahLst/>
              <a:cxnLst/>
              <a:rect l="l" t="t" r="r" b="b"/>
              <a:pathLst>
                <a:path w="2424022" h="3479800">
                  <a:moveTo>
                    <a:pt x="0" y="0"/>
                  </a:moveTo>
                  <a:lnTo>
                    <a:pt x="2424022" y="0"/>
                  </a:lnTo>
                  <a:lnTo>
                    <a:pt x="2424022" y="3479800"/>
                  </a:lnTo>
                  <a:lnTo>
                    <a:pt x="0" y="3479800"/>
                  </a:lnTo>
                  <a:close/>
                </a:path>
              </a:pathLst>
            </a:custGeom>
            <a:solidFill>
              <a:srgbClr val="FFFFFF"/>
            </a:solidFill>
          </p:spPr>
          <p:txBody>
            <a:bodyPr/>
            <a:lstStyle/>
            <a:p>
              <a:endParaRPr lang="en-US"/>
            </a:p>
          </p:txBody>
        </p:sp>
      </p:grpSp>
      <p:sp>
        <p:nvSpPr>
          <p:cNvPr id="7" name="AutoShape 7"/>
          <p:cNvSpPr/>
          <p:nvPr/>
        </p:nvSpPr>
        <p:spPr>
          <a:xfrm>
            <a:off x="8213113" y="5876261"/>
            <a:ext cx="9041249" cy="0"/>
          </a:xfrm>
          <a:prstGeom prst="line">
            <a:avLst/>
          </a:prstGeom>
          <a:ln w="295275" cap="rnd">
            <a:solidFill>
              <a:srgbClr val="FFFFFF"/>
            </a:solidFill>
            <a:prstDash val="solid"/>
            <a:headEnd type="none" w="sm" len="sm"/>
            <a:tailEnd type="none" w="sm" len="sm"/>
          </a:ln>
        </p:spPr>
        <p:txBody>
          <a:bodyPr/>
          <a:lstStyle/>
          <a:p>
            <a:endParaRPr lang="en-US"/>
          </a:p>
        </p:txBody>
      </p:sp>
      <p:sp>
        <p:nvSpPr>
          <p:cNvPr id="8" name="AutoShape 8"/>
          <p:cNvSpPr/>
          <p:nvPr/>
        </p:nvSpPr>
        <p:spPr>
          <a:xfrm rot="5399999">
            <a:off x="9471311" y="6192835"/>
            <a:ext cx="414073" cy="0"/>
          </a:xfrm>
          <a:prstGeom prst="line">
            <a:avLst/>
          </a:prstGeom>
          <a:ln w="76200" cap="rnd">
            <a:solidFill>
              <a:srgbClr val="000000"/>
            </a:solidFill>
            <a:prstDash val="solid"/>
            <a:headEnd type="none" w="sm" len="sm"/>
            <a:tailEnd type="arrow" w="med" len="sm"/>
          </a:ln>
        </p:spPr>
        <p:txBody>
          <a:bodyPr/>
          <a:lstStyle/>
          <a:p>
            <a:endParaRPr lang="en-US"/>
          </a:p>
        </p:txBody>
      </p:sp>
      <p:sp>
        <p:nvSpPr>
          <p:cNvPr id="9" name="AutoShape 9"/>
          <p:cNvSpPr/>
          <p:nvPr/>
        </p:nvSpPr>
        <p:spPr>
          <a:xfrm rot="5399999">
            <a:off x="12526701" y="6192835"/>
            <a:ext cx="414073" cy="0"/>
          </a:xfrm>
          <a:prstGeom prst="line">
            <a:avLst/>
          </a:prstGeom>
          <a:ln w="76200" cap="rnd">
            <a:solidFill>
              <a:srgbClr val="000000"/>
            </a:solidFill>
            <a:prstDash val="solid"/>
            <a:headEnd type="none" w="sm" len="sm"/>
            <a:tailEnd type="arrow" w="med" len="sm"/>
          </a:ln>
        </p:spPr>
        <p:txBody>
          <a:bodyPr/>
          <a:lstStyle/>
          <a:p>
            <a:endParaRPr lang="en-US"/>
          </a:p>
        </p:txBody>
      </p:sp>
      <p:sp>
        <p:nvSpPr>
          <p:cNvPr id="10" name="AutoShape 10"/>
          <p:cNvSpPr/>
          <p:nvPr/>
        </p:nvSpPr>
        <p:spPr>
          <a:xfrm rot="5399999">
            <a:off x="15578668" y="6192835"/>
            <a:ext cx="414073" cy="0"/>
          </a:xfrm>
          <a:prstGeom prst="line">
            <a:avLst/>
          </a:prstGeom>
          <a:ln w="76200" cap="rnd">
            <a:solidFill>
              <a:srgbClr val="000000"/>
            </a:solidFill>
            <a:prstDash val="solid"/>
            <a:headEnd type="none" w="sm" len="sm"/>
            <a:tailEnd type="arrow" w="med" len="sm"/>
          </a:ln>
        </p:spPr>
        <p:txBody>
          <a:bodyPr/>
          <a:lstStyle/>
          <a:p>
            <a:endParaRPr lang="en-US"/>
          </a:p>
        </p:txBody>
      </p:sp>
      <p:sp>
        <p:nvSpPr>
          <p:cNvPr id="11" name="Freeform 11"/>
          <p:cNvSpPr/>
          <p:nvPr/>
        </p:nvSpPr>
        <p:spPr>
          <a:xfrm>
            <a:off x="14864229" y="806324"/>
            <a:ext cx="2395071" cy="786382"/>
          </a:xfrm>
          <a:custGeom>
            <a:avLst/>
            <a:gdLst/>
            <a:ahLst/>
            <a:cxnLst/>
            <a:rect l="l" t="t" r="r" b="b"/>
            <a:pathLst>
              <a:path w="2395071" h="786382">
                <a:moveTo>
                  <a:pt x="0" y="0"/>
                </a:moveTo>
                <a:lnTo>
                  <a:pt x="2395071" y="0"/>
                </a:lnTo>
                <a:lnTo>
                  <a:pt x="2395071" y="786382"/>
                </a:lnTo>
                <a:lnTo>
                  <a:pt x="0" y="786382"/>
                </a:lnTo>
                <a:lnTo>
                  <a:pt x="0" y="0"/>
                </a:lnTo>
                <a:close/>
              </a:path>
            </a:pathLst>
          </a:custGeom>
          <a:blipFill>
            <a:blip r:embed="rId5"/>
            <a:stretch>
              <a:fillRect/>
            </a:stretch>
          </a:blipFill>
        </p:spPr>
        <p:txBody>
          <a:bodyPr/>
          <a:lstStyle/>
          <a:p>
            <a:endParaRPr lang="en-US"/>
          </a:p>
        </p:txBody>
      </p:sp>
      <p:sp>
        <p:nvSpPr>
          <p:cNvPr id="12" name="TextBox 12"/>
          <p:cNvSpPr txBox="1"/>
          <p:nvPr/>
        </p:nvSpPr>
        <p:spPr>
          <a:xfrm>
            <a:off x="1028700" y="3446329"/>
            <a:ext cx="5724014" cy="1718419"/>
          </a:xfrm>
          <a:prstGeom prst="rect">
            <a:avLst/>
          </a:prstGeom>
        </p:spPr>
        <p:txBody>
          <a:bodyPr lIns="0" tIns="0" rIns="0" bIns="0" rtlCol="0" anchor="t">
            <a:spAutoFit/>
          </a:bodyPr>
          <a:lstStyle/>
          <a:p>
            <a:pPr algn="l">
              <a:lnSpc>
                <a:spcPts val="6720"/>
              </a:lnSpc>
            </a:pPr>
            <a:r>
              <a:rPr lang="en-US" sz="5600" b="1">
                <a:solidFill>
                  <a:srgbClr val="000000"/>
                </a:solidFill>
                <a:latin typeface="Myriad Bold"/>
                <a:ea typeface="Myriad Bold"/>
                <a:cs typeface="Myriad Bold"/>
                <a:sym typeface="Myriad Bold"/>
              </a:rPr>
              <a:t>Promise of </a:t>
            </a:r>
          </a:p>
          <a:p>
            <a:pPr algn="l">
              <a:lnSpc>
                <a:spcPts val="6720"/>
              </a:lnSpc>
            </a:pPr>
            <a:r>
              <a:rPr lang="en-US" sz="5600" b="1">
                <a:solidFill>
                  <a:srgbClr val="000000"/>
                </a:solidFill>
                <a:latin typeface="Myriad Bold"/>
                <a:ea typeface="Myriad Bold"/>
                <a:cs typeface="Myriad Bold"/>
                <a:sym typeface="Myriad Bold"/>
              </a:rPr>
              <a:t>our brand</a:t>
            </a:r>
          </a:p>
        </p:txBody>
      </p:sp>
      <p:sp>
        <p:nvSpPr>
          <p:cNvPr id="14" name="TextBox 14"/>
          <p:cNvSpPr txBox="1"/>
          <p:nvPr/>
        </p:nvSpPr>
        <p:spPr>
          <a:xfrm>
            <a:off x="8204751" y="6425518"/>
            <a:ext cx="2947192" cy="641201"/>
          </a:xfrm>
          <a:prstGeom prst="rect">
            <a:avLst/>
          </a:prstGeom>
        </p:spPr>
        <p:txBody>
          <a:bodyPr lIns="0" tIns="0" rIns="0" bIns="0" rtlCol="0" anchor="t">
            <a:spAutoFit/>
          </a:bodyPr>
          <a:lstStyle/>
          <a:p>
            <a:pPr algn="ctr">
              <a:lnSpc>
                <a:spcPts val="2520"/>
              </a:lnSpc>
            </a:pPr>
            <a:r>
              <a:rPr lang="en-US" sz="2100">
                <a:solidFill>
                  <a:srgbClr val="FFFFFF"/>
                </a:solidFill>
                <a:latin typeface="Myriad"/>
                <a:ea typeface="Myriad"/>
                <a:cs typeface="Myriad"/>
                <a:sym typeface="Myriad"/>
              </a:rPr>
              <a:t>Networking &amp; Connections</a:t>
            </a:r>
          </a:p>
        </p:txBody>
      </p:sp>
      <p:sp>
        <p:nvSpPr>
          <p:cNvPr id="15" name="TextBox 15"/>
          <p:cNvSpPr txBox="1"/>
          <p:nvPr/>
        </p:nvSpPr>
        <p:spPr>
          <a:xfrm>
            <a:off x="11260142" y="6425518"/>
            <a:ext cx="2947192" cy="320601"/>
          </a:xfrm>
          <a:prstGeom prst="rect">
            <a:avLst/>
          </a:prstGeom>
        </p:spPr>
        <p:txBody>
          <a:bodyPr lIns="0" tIns="0" rIns="0" bIns="0" rtlCol="0" anchor="t">
            <a:spAutoFit/>
          </a:bodyPr>
          <a:lstStyle/>
          <a:p>
            <a:pPr algn="ctr">
              <a:lnSpc>
                <a:spcPts val="2520"/>
              </a:lnSpc>
            </a:pPr>
            <a:r>
              <a:rPr lang="en-US" sz="2100">
                <a:solidFill>
                  <a:srgbClr val="FFFFFF"/>
                </a:solidFill>
                <a:latin typeface="Myriad"/>
                <a:ea typeface="Myriad"/>
                <a:cs typeface="Myriad"/>
                <a:sym typeface="Myriad"/>
              </a:rPr>
              <a:t>High value events</a:t>
            </a:r>
          </a:p>
        </p:txBody>
      </p:sp>
      <p:sp>
        <p:nvSpPr>
          <p:cNvPr id="16" name="TextBox 16"/>
          <p:cNvSpPr txBox="1"/>
          <p:nvPr/>
        </p:nvSpPr>
        <p:spPr>
          <a:xfrm>
            <a:off x="14312108" y="6425518"/>
            <a:ext cx="2947192" cy="641201"/>
          </a:xfrm>
          <a:prstGeom prst="rect">
            <a:avLst/>
          </a:prstGeom>
        </p:spPr>
        <p:txBody>
          <a:bodyPr lIns="0" tIns="0" rIns="0" bIns="0" rtlCol="0" anchor="t">
            <a:spAutoFit/>
          </a:bodyPr>
          <a:lstStyle/>
          <a:p>
            <a:pPr algn="ctr">
              <a:lnSpc>
                <a:spcPts val="2520"/>
              </a:lnSpc>
            </a:pPr>
            <a:r>
              <a:rPr lang="en-US" sz="2100">
                <a:solidFill>
                  <a:srgbClr val="FFFFFF"/>
                </a:solidFill>
                <a:latin typeface="Myriad"/>
                <a:ea typeface="Myriad"/>
                <a:cs typeface="Myriad"/>
                <a:sym typeface="Myriad"/>
              </a:rPr>
              <a:t>Personal &amp; professional development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75B7B-8FE2-2E8C-227C-DA0573CED5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9514CE-A351-A285-CA6A-0D2AF8ACBF8C}"/>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D7B3BCC2-DDCA-EA61-D557-24CFBD9D70A4}"/>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A17EF69E-A10B-68A7-6AA0-9BDCB1D3B0A3}"/>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00C6FFF0-E6D8-D41C-3FCE-234D983527D4}"/>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80E153E7-2483-387A-1A1E-E7A19595F5C0}"/>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97FFF506-9676-8E50-6504-C3D9D2D92132}"/>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Rising Star</a:t>
              </a:r>
            </a:p>
            <a:p>
              <a:pPr algn="ctr">
                <a:lnSpc>
                  <a:spcPts val="6720"/>
                </a:lnSpc>
              </a:pPr>
              <a:r>
                <a:rPr lang="en-US" sz="5600" b="1">
                  <a:solidFill>
                    <a:srgbClr val="FFFFFF"/>
                  </a:solidFill>
                  <a:latin typeface="Myriad Bold"/>
                  <a:ea typeface="Myriad Bold"/>
                  <a:cs typeface="Myriad Bold"/>
                  <a:sym typeface="Myriad Bold"/>
                </a:rPr>
                <a:t>Award</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3C4BA70C-DE39-F9E0-82BC-0B5EB034D557}"/>
              </a:ext>
            </a:extLst>
          </p:cNvPr>
          <p:cNvSpPr txBox="1"/>
          <p:nvPr/>
        </p:nvSpPr>
        <p:spPr>
          <a:xfrm>
            <a:off x="6997944" y="1562100"/>
            <a:ext cx="10832856" cy="6647974"/>
          </a:xfrm>
          <a:prstGeom prst="rect">
            <a:avLst/>
          </a:prstGeom>
        </p:spPr>
        <p:txBody>
          <a:bodyPr wrap="square" lIns="0" tIns="0" rIns="0" bIns="0" rtlCol="0" anchor="t">
            <a:spAutoFit/>
          </a:bodyPr>
          <a:lstStyle/>
          <a:p>
            <a:r>
              <a:rPr lang="en-US" sz="2400">
                <a:latin typeface="Myriad" panose="020B0604020202020204" charset="0"/>
                <a:cs typeface="Myriad" panose="020B0604020202020204" charset="0"/>
              </a:rPr>
              <a:t>Each year, IWIRC recognizes and honor the “Rising Stars” of the organization. </a:t>
            </a:r>
          </a:p>
          <a:p>
            <a:endParaRPr lang="en-US" sz="2400">
              <a:latin typeface="Myriad" panose="020B0604020202020204" charset="0"/>
              <a:cs typeface="Myriad" panose="020B0604020202020204" charset="0"/>
            </a:endParaRPr>
          </a:p>
          <a:p>
            <a:pPr marL="285750" indent="-285750">
              <a:buFont typeface="Arial" panose="020B0604020202020204" pitchFamily="34" charset="0"/>
              <a:buChar char="•"/>
            </a:pPr>
            <a:r>
              <a:rPr lang="en-US" sz="2400">
                <a:latin typeface="Myriad" panose="020B0604020202020204" charset="0"/>
                <a:cs typeface="Myriad" panose="020B0604020202020204" charset="0"/>
              </a:rPr>
              <a:t>8 years or less experience in the insolvency &amp; restructuring industry</a:t>
            </a:r>
          </a:p>
          <a:p>
            <a:pPr marL="285750" indent="-285750">
              <a:buFont typeface="Arial" panose="020B0604020202020204" pitchFamily="34" charset="0"/>
              <a:buChar char="•"/>
            </a:pPr>
            <a:r>
              <a:rPr lang="en-US" sz="2400">
                <a:latin typeface="Myriad" panose="020B0604020202020204" charset="0"/>
                <a:cs typeface="Myriad" panose="020B0604020202020204" charset="0"/>
              </a:rPr>
              <a:t>Active involvement in promoting IWIRC – locally, nationally and/or internationally</a:t>
            </a:r>
          </a:p>
          <a:p>
            <a:pPr marL="285750" indent="-285750">
              <a:buFont typeface="Arial" panose="020B0604020202020204" pitchFamily="34" charset="0"/>
              <a:buChar char="•"/>
            </a:pPr>
            <a:r>
              <a:rPr lang="en-US" sz="2400">
                <a:latin typeface="Myriad" panose="020B0604020202020204" charset="0"/>
                <a:cs typeface="Myriad" panose="020B0604020202020204" charset="0"/>
              </a:rPr>
              <a:t>Has inspired, created, led and/or served on a Board of an IWIRC Network or committee</a:t>
            </a:r>
          </a:p>
          <a:p>
            <a:pPr marL="285750" indent="-285750">
              <a:buFont typeface="Arial" panose="020B0604020202020204" pitchFamily="34" charset="0"/>
              <a:buChar char="•"/>
            </a:pPr>
            <a:r>
              <a:rPr lang="en-US" sz="2400">
                <a:latin typeface="Myriad" panose="020B0604020202020204" charset="0"/>
                <a:cs typeface="Myriad" panose="020B0604020202020204" charset="0"/>
              </a:rPr>
              <a:t>Has shown exceptional leadership</a:t>
            </a:r>
          </a:p>
          <a:p>
            <a:pPr marL="285750" indent="-285750">
              <a:buFont typeface="Arial" panose="020B0604020202020204" pitchFamily="34" charset="0"/>
              <a:buChar char="•"/>
            </a:pPr>
            <a:r>
              <a:rPr lang="en-US" sz="2400">
                <a:latin typeface="Myriad" panose="020B0604020202020204" charset="0"/>
                <a:cs typeface="Myriad" panose="020B0604020202020204" charset="0"/>
              </a:rPr>
              <a:t>Has made an extraordinary contribution to IWIRC and/or an IWIRC Network</a:t>
            </a:r>
          </a:p>
          <a:p>
            <a:endParaRPr lang="en-US" sz="2400">
              <a:latin typeface="Myriad" panose="020B0604020202020204" charset="0"/>
              <a:cs typeface="Myriad" panose="020B0604020202020204" charset="0"/>
            </a:endParaRPr>
          </a:p>
          <a:p>
            <a:r>
              <a:rPr lang="en-US" sz="2400" b="1">
                <a:latin typeface="Myriad" panose="020B0604020202020204" charset="0"/>
                <a:cs typeface="Myriad" panose="020B0604020202020204" charset="0"/>
              </a:rPr>
              <a:t>5 finalists</a:t>
            </a:r>
            <a:r>
              <a:rPr lang="en-US" sz="2400">
                <a:latin typeface="Myriad" panose="020B0604020202020204" charset="0"/>
                <a:cs typeface="Myriad" panose="020B0604020202020204" charset="0"/>
              </a:rPr>
              <a:t> are selected and invited to attend IWIRC@NCBJ to be recognized.</a:t>
            </a:r>
          </a:p>
          <a:p>
            <a:pPr marL="742950" lvl="1" indent="-285750">
              <a:buBlip>
                <a:blip r:embed="rId2"/>
              </a:buBlip>
            </a:pPr>
            <a:r>
              <a:rPr lang="en-US" sz="2400">
                <a:latin typeface="Myriad" panose="020B0604020202020204" charset="0"/>
                <a:cs typeface="Myriad" panose="020B0604020202020204" charset="0"/>
              </a:rPr>
              <a:t>Initial call for nominations 		May 13</a:t>
            </a:r>
          </a:p>
          <a:p>
            <a:pPr marL="742950" lvl="1" indent="-285750">
              <a:buBlip>
                <a:blip r:embed="rId2"/>
              </a:buBlip>
            </a:pPr>
            <a:r>
              <a:rPr lang="en-US" sz="2400">
                <a:latin typeface="Myriad" panose="020B0604020202020204" charset="0"/>
                <a:cs typeface="Myriad" panose="020B0604020202020204" charset="0"/>
              </a:rPr>
              <a:t>Nominations due 			July 6</a:t>
            </a:r>
          </a:p>
          <a:p>
            <a:pPr marL="742950" lvl="1" indent="-285750">
              <a:buBlip>
                <a:blip r:embed="rId2"/>
              </a:buBlip>
            </a:pPr>
            <a:r>
              <a:rPr lang="en-US" sz="2400">
                <a:latin typeface="Myriad" panose="020B0604020202020204" charset="0"/>
                <a:cs typeface="Myriad" panose="020B0604020202020204" charset="0"/>
              </a:rPr>
              <a:t>Nominations sent to Committee 	July 8</a:t>
            </a:r>
          </a:p>
          <a:p>
            <a:pPr marL="742950" lvl="1" indent="-285750">
              <a:buBlip>
                <a:blip r:embed="rId2"/>
              </a:buBlip>
            </a:pPr>
            <a:r>
              <a:rPr lang="en-US" sz="2400">
                <a:latin typeface="Myriad" panose="020B0604020202020204" charset="0"/>
                <a:cs typeface="Myriad" panose="020B0604020202020204" charset="0"/>
              </a:rPr>
              <a:t>Recommendation to E-Board 	August 3</a:t>
            </a:r>
          </a:p>
          <a:p>
            <a:pPr marL="742950" lvl="1" indent="-285750">
              <a:buBlip>
                <a:blip r:embed="rId2"/>
              </a:buBlip>
            </a:pPr>
            <a:r>
              <a:rPr lang="en-US" sz="2400">
                <a:latin typeface="Myriad" panose="020B0604020202020204" charset="0"/>
                <a:cs typeface="Myriad" panose="020B0604020202020204" charset="0"/>
              </a:rPr>
              <a:t>E-Board reviews and approves	August 11</a:t>
            </a:r>
          </a:p>
          <a:p>
            <a:pPr marL="742950" lvl="1" indent="-285750">
              <a:buBlip>
                <a:blip r:embed="rId2"/>
              </a:buBlip>
            </a:pPr>
            <a:r>
              <a:rPr lang="en-US" sz="2400">
                <a:latin typeface="Myriad" panose="020B0604020202020204" charset="0"/>
                <a:cs typeface="Myriad" panose="020B0604020202020204" charset="0"/>
              </a:rPr>
              <a:t>Winners announced 			August 17</a:t>
            </a:r>
          </a:p>
          <a:p>
            <a:pPr marL="742950" lvl="1" indent="-285750">
              <a:buBlip>
                <a:blip r:embed="rId2"/>
              </a:buBlip>
            </a:pPr>
            <a:r>
              <a:rPr lang="en-US" sz="2400">
                <a:latin typeface="Myriad" panose="020B0604020202020204" charset="0"/>
                <a:cs typeface="Myriad" panose="020B0604020202020204" charset="0"/>
              </a:rPr>
              <a:t>Awards presented @ ABI@NCBJ	October 7</a:t>
            </a:r>
            <a:endParaRPr lang="en-US" sz="5400">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1CEB37D9-16A8-7950-8622-77B9DAE8CE34}"/>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pic>
        <p:nvPicPr>
          <p:cNvPr id="10" name="Picture 9" descr="A logo with a star in the middle&#10;&#10;AI-generated content may be incorrect.">
            <a:extLst>
              <a:ext uri="{FF2B5EF4-FFF2-40B4-BE49-F238E27FC236}">
                <a16:creationId xmlns:a16="http://schemas.microsoft.com/office/drawing/2014/main" id="{E4F22949-E62D-D310-3CE5-F234C6D916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6784" y="5821223"/>
            <a:ext cx="2844435" cy="2844435"/>
          </a:xfrm>
          <a:prstGeom prst="rect">
            <a:avLst/>
          </a:prstGeom>
        </p:spPr>
      </p:pic>
    </p:spTree>
    <p:extLst>
      <p:ext uri="{BB962C8B-B14F-4D97-AF65-F5344CB8AC3E}">
        <p14:creationId xmlns:p14="http://schemas.microsoft.com/office/powerpoint/2010/main" val="2593439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A40DC-24F7-8502-DE51-BBC4DCE56B2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B2E2E61-F8C8-0AE9-FB44-7CFF0F1FC277}"/>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68D641A1-69C2-30B4-95EE-D5C8688AA560}"/>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43DE5915-3E66-E03A-3CF7-91005EDB056F}"/>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61BA7085-5E33-5670-8635-74101F9F47F3}"/>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F8AEC91E-50D3-0C21-AB8D-4A595278773E}"/>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16157DAC-2310-D6D4-77F2-F0497AAC5E5E}"/>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7F3FE227-EA84-0F44-7652-08129A880EBB}"/>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Finance</a:t>
              </a:r>
            </a:p>
          </p:txBody>
        </p:sp>
      </p:grpSp>
      <p:sp>
        <p:nvSpPr>
          <p:cNvPr id="9" name="TextBox 9">
            <a:extLst>
              <a:ext uri="{FF2B5EF4-FFF2-40B4-BE49-F238E27FC236}">
                <a16:creationId xmlns:a16="http://schemas.microsoft.com/office/drawing/2014/main" id="{58FA997B-6553-F664-F59F-9CFF45654FB4}"/>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0AF24B62-87B8-981D-3BCB-BAE7088AFFFA}"/>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577788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970157" cy="10287000"/>
            <a:chOff x="0" y="0"/>
            <a:chExt cx="14626876" cy="13716000"/>
          </a:xfrm>
        </p:grpSpPr>
        <p:pic>
          <p:nvPicPr>
            <p:cNvPr id="3" name="Picture 3"/>
            <p:cNvPicPr>
              <a:picLocks noChangeAspect="1"/>
            </p:cNvPicPr>
            <p:nvPr/>
          </p:nvPicPr>
          <p:blipFill>
            <a:blip r:embed="rId2"/>
            <a:srcRect l="14430" r="14430"/>
            <a:stretch>
              <a:fillRect/>
            </a:stretch>
          </p:blipFill>
          <p:spPr>
            <a:xfrm>
              <a:off x="0" y="0"/>
              <a:ext cx="14626876" cy="13716000"/>
            </a:xfrm>
            <a:prstGeom prst="rect">
              <a:avLst/>
            </a:prstGeom>
          </p:spPr>
        </p:pic>
      </p:grpSp>
      <p:grpSp>
        <p:nvGrpSpPr>
          <p:cNvPr id="4" name="Group 4"/>
          <p:cNvGrpSpPr/>
          <p:nvPr/>
        </p:nvGrpSpPr>
        <p:grpSpPr>
          <a:xfrm>
            <a:off x="10016422" y="2290197"/>
            <a:ext cx="6045342" cy="6781020"/>
            <a:chOff x="0" y="0"/>
            <a:chExt cx="1592189" cy="1785948"/>
          </a:xfrm>
        </p:grpSpPr>
        <p:sp>
          <p:nvSpPr>
            <p:cNvPr id="5" name="Freeform 5"/>
            <p:cNvSpPr/>
            <p:nvPr/>
          </p:nvSpPr>
          <p:spPr>
            <a:xfrm>
              <a:off x="0" y="0"/>
              <a:ext cx="1592189" cy="1785948"/>
            </a:xfrm>
            <a:custGeom>
              <a:avLst/>
              <a:gdLst/>
              <a:ahLst/>
              <a:cxnLst/>
              <a:rect l="l" t="t" r="r" b="b"/>
              <a:pathLst>
                <a:path w="1592189" h="1785948">
                  <a:moveTo>
                    <a:pt x="0" y="0"/>
                  </a:moveTo>
                  <a:lnTo>
                    <a:pt x="1592189" y="0"/>
                  </a:lnTo>
                  <a:lnTo>
                    <a:pt x="1592189" y="1785948"/>
                  </a:lnTo>
                  <a:lnTo>
                    <a:pt x="0" y="1785948"/>
                  </a:lnTo>
                  <a:close/>
                </a:path>
              </a:pathLst>
            </a:custGeom>
            <a:solidFill>
              <a:srgbClr val="8C43A2"/>
            </a:solidFill>
          </p:spPr>
          <p:txBody>
            <a:bodyPr/>
            <a:lstStyle/>
            <a:p>
              <a:endParaRPr lang="en-US"/>
            </a:p>
          </p:txBody>
        </p:sp>
        <p:sp>
          <p:nvSpPr>
            <p:cNvPr id="6" name="TextBox 6"/>
            <p:cNvSpPr txBox="1"/>
            <p:nvPr/>
          </p:nvSpPr>
          <p:spPr>
            <a:xfrm>
              <a:off x="0" y="-95250"/>
              <a:ext cx="1592189" cy="1881198"/>
            </a:xfrm>
            <a:prstGeom prst="rect">
              <a:avLst/>
            </a:prstGeom>
          </p:spPr>
          <p:txBody>
            <a:bodyPr lIns="50800" tIns="50800" rIns="50800" bIns="50800" rtlCol="0" anchor="ctr"/>
            <a:lstStyle/>
            <a:p>
              <a:pPr algn="ctr">
                <a:lnSpc>
                  <a:spcPts val="3221"/>
                </a:lnSpc>
              </a:pPr>
              <a:endParaRPr/>
            </a:p>
          </p:txBody>
        </p:sp>
      </p:grpSp>
      <p:sp>
        <p:nvSpPr>
          <p:cNvPr id="7" name="Freeform 7"/>
          <p:cNvSpPr/>
          <p:nvPr/>
        </p:nvSpPr>
        <p:spPr>
          <a:xfrm>
            <a:off x="10016422" y="2290197"/>
            <a:ext cx="6045342" cy="6781020"/>
          </a:xfrm>
          <a:custGeom>
            <a:avLst/>
            <a:gdLst/>
            <a:ahLst/>
            <a:cxnLst/>
            <a:rect l="l" t="t" r="r" b="b"/>
            <a:pathLst>
              <a:path w="6045342" h="6781020">
                <a:moveTo>
                  <a:pt x="0" y="0"/>
                </a:moveTo>
                <a:lnTo>
                  <a:pt x="6045343" y="0"/>
                </a:lnTo>
                <a:lnTo>
                  <a:pt x="6045343" y="6781019"/>
                </a:lnTo>
                <a:lnTo>
                  <a:pt x="0" y="6781019"/>
                </a:lnTo>
                <a:lnTo>
                  <a:pt x="0" y="0"/>
                </a:lnTo>
                <a:close/>
              </a:path>
            </a:pathLst>
          </a:custGeom>
          <a:blipFill>
            <a:blip r:embed="rId3"/>
            <a:stretch>
              <a:fillRect l="-51562" r="-51562" b="-14462"/>
            </a:stretch>
          </a:blipFill>
        </p:spPr>
        <p:txBody>
          <a:bodyPr/>
          <a:lstStyle/>
          <a:p>
            <a:endParaRPr lang="en-US"/>
          </a:p>
        </p:txBody>
      </p:sp>
      <p:sp>
        <p:nvSpPr>
          <p:cNvPr id="8" name="TextBox 8"/>
          <p:cNvSpPr txBox="1"/>
          <p:nvPr/>
        </p:nvSpPr>
        <p:spPr>
          <a:xfrm>
            <a:off x="10678313" y="6417029"/>
            <a:ext cx="4721561" cy="1437381"/>
          </a:xfrm>
          <a:prstGeom prst="rect">
            <a:avLst/>
          </a:prstGeom>
        </p:spPr>
        <p:txBody>
          <a:bodyPr lIns="0" tIns="0" rIns="0" bIns="0" rtlCol="0" anchor="t">
            <a:spAutoFit/>
          </a:bodyPr>
          <a:lstStyle/>
          <a:p>
            <a:pPr algn="ctr">
              <a:lnSpc>
                <a:spcPts val="3829"/>
              </a:lnSpc>
              <a:spcBef>
                <a:spcPct val="0"/>
              </a:spcBef>
            </a:pPr>
            <a:r>
              <a:rPr lang="en-US" sz="2800">
                <a:solidFill>
                  <a:schemeClr val="bg1"/>
                </a:solidFill>
                <a:latin typeface="Aptos" panose="020B0004020202020204" pitchFamily="34" charset="0"/>
                <a:ea typeface="Times New Roman" panose="02020603050405020304" pitchFamily="18" charset="0"/>
              </a:rPr>
              <a:t>IWIRC has 2 main sources of income: dues (75%) and sponsorships (25%)</a:t>
            </a:r>
            <a:r>
              <a:rPr lang="en-US" sz="2735">
                <a:solidFill>
                  <a:schemeClr val="bg1"/>
                </a:solidFill>
                <a:latin typeface="Myriad"/>
                <a:ea typeface="Myriad"/>
                <a:cs typeface="Myriad"/>
                <a:sym typeface="Myriad"/>
              </a:rPr>
              <a:t>.</a:t>
            </a:r>
          </a:p>
        </p:txBody>
      </p:sp>
      <p:sp>
        <p:nvSpPr>
          <p:cNvPr id="9" name="TextBox 9"/>
          <p:cNvSpPr txBox="1"/>
          <p:nvPr/>
        </p:nvSpPr>
        <p:spPr>
          <a:xfrm>
            <a:off x="10806134" y="3178481"/>
            <a:ext cx="4465918" cy="1025281"/>
          </a:xfrm>
          <a:prstGeom prst="rect">
            <a:avLst/>
          </a:prstGeom>
        </p:spPr>
        <p:txBody>
          <a:bodyPr lIns="0" tIns="0" rIns="0" bIns="0" rtlCol="0" anchor="t">
            <a:spAutoFit/>
          </a:bodyPr>
          <a:lstStyle/>
          <a:p>
            <a:pPr algn="ctr">
              <a:lnSpc>
                <a:spcPts val="8399"/>
              </a:lnSpc>
            </a:pPr>
            <a:r>
              <a:rPr lang="en-US" sz="6999" b="1">
                <a:solidFill>
                  <a:srgbClr val="FFFFFF"/>
                </a:solidFill>
                <a:latin typeface="Myriad Bold"/>
                <a:ea typeface="Myriad Bold"/>
                <a:cs typeface="Myriad Bold"/>
                <a:sym typeface="Myriad Bold"/>
              </a:rPr>
              <a:t>Finance</a:t>
            </a:r>
          </a:p>
        </p:txBody>
      </p:sp>
      <p:sp>
        <p:nvSpPr>
          <p:cNvPr id="10" name="Freeform 10"/>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68D5-6924-0742-E592-936FDEE84BA7}"/>
            </a:ext>
          </a:extLst>
        </p:cNvPr>
        <p:cNvGrpSpPr/>
        <p:nvPr/>
      </p:nvGrpSpPr>
      <p:grpSpPr>
        <a:xfrm>
          <a:off x="0" y="0"/>
          <a:ext cx="0" cy="0"/>
          <a:chOff x="0" y="0"/>
          <a:chExt cx="0" cy="0"/>
        </a:xfrm>
      </p:grpSpPr>
      <p:sp>
        <p:nvSpPr>
          <p:cNvPr id="16" name="TextBox 16">
            <a:extLst>
              <a:ext uri="{FF2B5EF4-FFF2-40B4-BE49-F238E27FC236}">
                <a16:creationId xmlns:a16="http://schemas.microsoft.com/office/drawing/2014/main" id="{0B7A26BA-AA3F-A074-5AB4-65969FE56340}"/>
              </a:ext>
            </a:extLst>
          </p:cNvPr>
          <p:cNvSpPr txBox="1"/>
          <p:nvPr/>
        </p:nvSpPr>
        <p:spPr>
          <a:xfrm>
            <a:off x="12284170" y="7584971"/>
            <a:ext cx="3270175" cy="1403479"/>
          </a:xfrm>
          <a:prstGeom prst="rect">
            <a:avLst/>
          </a:prstGeom>
        </p:spPr>
        <p:txBody>
          <a:bodyPr lIns="50800" tIns="50800" rIns="50800" bIns="50800" rtlCol="0" anchor="ctr"/>
          <a:lstStyle/>
          <a:p>
            <a:pPr algn="ctr">
              <a:lnSpc>
                <a:spcPts val="3359"/>
              </a:lnSpc>
            </a:pPr>
            <a:r>
              <a:rPr lang="en-US" sz="2399" b="1">
                <a:solidFill>
                  <a:srgbClr val="FFFFFF"/>
                </a:solidFill>
                <a:latin typeface="Myriad" panose="020B0604020202020204" charset="0"/>
                <a:ea typeface="Myriad Bold"/>
                <a:cs typeface="Myriad" panose="020B0604020202020204" charset="0"/>
                <a:sym typeface="Myriad Bold"/>
              </a:rPr>
              <a:t>First Name</a:t>
            </a:r>
          </a:p>
          <a:p>
            <a:pPr marL="0" lvl="0" indent="0" algn="ctr">
              <a:lnSpc>
                <a:spcPts val="3359"/>
              </a:lnSpc>
              <a:spcBef>
                <a:spcPct val="0"/>
              </a:spcBef>
            </a:pPr>
            <a:r>
              <a:rPr lang="en-US" sz="2399" b="1">
                <a:solidFill>
                  <a:srgbClr val="FFFFFF"/>
                </a:solidFill>
                <a:latin typeface="Myriad" panose="020B0604020202020204" charset="0"/>
                <a:ea typeface="Myriad Bold"/>
                <a:cs typeface="Myriad" panose="020B0604020202020204" charset="0"/>
                <a:sym typeface="Myriad Bold"/>
              </a:rPr>
              <a:t>Last Name</a:t>
            </a:r>
          </a:p>
        </p:txBody>
      </p:sp>
      <p:sp>
        <p:nvSpPr>
          <p:cNvPr id="17" name="TextBox 17">
            <a:extLst>
              <a:ext uri="{FF2B5EF4-FFF2-40B4-BE49-F238E27FC236}">
                <a16:creationId xmlns:a16="http://schemas.microsoft.com/office/drawing/2014/main" id="{A258DE9D-D809-7F5E-2A62-11D1F6A0C259}"/>
              </a:ext>
            </a:extLst>
          </p:cNvPr>
          <p:cNvSpPr txBox="1"/>
          <p:nvPr/>
        </p:nvSpPr>
        <p:spPr>
          <a:xfrm>
            <a:off x="2836309" y="1717905"/>
            <a:ext cx="12920182" cy="1025281"/>
          </a:xfrm>
          <a:prstGeom prst="rect">
            <a:avLst/>
          </a:prstGeom>
        </p:spPr>
        <p:txBody>
          <a:bodyPr lIns="0" tIns="0" rIns="0" bIns="0" rtlCol="0" anchor="t">
            <a:spAutoFit/>
          </a:bodyPr>
          <a:lstStyle/>
          <a:p>
            <a:pPr marL="0" lvl="0" indent="0" algn="ctr">
              <a:lnSpc>
                <a:spcPts val="8399"/>
              </a:lnSpc>
              <a:spcBef>
                <a:spcPct val="0"/>
              </a:spcBef>
            </a:pPr>
            <a:r>
              <a:rPr lang="en-US" sz="6999" b="1" u="none">
                <a:solidFill>
                  <a:srgbClr val="000000"/>
                </a:solidFill>
                <a:latin typeface="Myriad" panose="020B0604020202020204" charset="0"/>
                <a:ea typeface="Myriad Bold"/>
                <a:cs typeface="Myriad" panose="020B0604020202020204" charset="0"/>
                <a:sym typeface="Myriad Bold"/>
              </a:rPr>
              <a:t>Dues</a:t>
            </a:r>
          </a:p>
        </p:txBody>
      </p:sp>
      <p:sp>
        <p:nvSpPr>
          <p:cNvPr id="18" name="Freeform 18">
            <a:extLst>
              <a:ext uri="{FF2B5EF4-FFF2-40B4-BE49-F238E27FC236}">
                <a16:creationId xmlns:a16="http://schemas.microsoft.com/office/drawing/2014/main" id="{BBA1DEF5-748F-7F65-7548-5FE2ED97AA82}"/>
              </a:ext>
            </a:extLst>
          </p:cNvPr>
          <p:cNvSpPr/>
          <p:nvPr/>
        </p:nvSpPr>
        <p:spPr>
          <a:xfrm>
            <a:off x="15016629" y="892834"/>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2"/>
            <a:stretch>
              <a:fillRect/>
            </a:stretch>
          </a:blipFill>
        </p:spPr>
        <p:txBody>
          <a:bodyPr/>
          <a:lstStyle/>
          <a:p>
            <a:endParaRPr lang="en-US">
              <a:latin typeface="Myriad" panose="020B0604020202020204" charset="0"/>
              <a:cs typeface="Myriad" panose="020B0604020202020204" charset="0"/>
            </a:endParaRPr>
          </a:p>
        </p:txBody>
      </p:sp>
      <p:graphicFrame>
        <p:nvGraphicFramePr>
          <p:cNvPr id="20" name="Chart 19">
            <a:extLst>
              <a:ext uri="{FF2B5EF4-FFF2-40B4-BE49-F238E27FC236}">
                <a16:creationId xmlns:a16="http://schemas.microsoft.com/office/drawing/2014/main" id="{8ED751B2-6F6A-344A-4DBF-36E01BD90034}"/>
              </a:ext>
            </a:extLst>
          </p:cNvPr>
          <p:cNvGraphicFramePr/>
          <p:nvPr>
            <p:extLst>
              <p:ext uri="{D42A27DB-BD31-4B8C-83A1-F6EECF244321}">
                <p14:modId xmlns:p14="http://schemas.microsoft.com/office/powerpoint/2010/main" val="568686240"/>
              </p:ext>
            </p:extLst>
          </p:nvPr>
        </p:nvGraphicFramePr>
        <p:xfrm>
          <a:off x="9048878" y="3078727"/>
          <a:ext cx="7257922" cy="59097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DF32F478-F99B-BD06-7362-C8B9E0F0278B}"/>
              </a:ext>
            </a:extLst>
          </p:cNvPr>
          <p:cNvGraphicFramePr>
            <a:graphicFrameLocks noGrp="1"/>
          </p:cNvGraphicFramePr>
          <p:nvPr>
            <p:extLst>
              <p:ext uri="{D42A27DB-BD31-4B8C-83A1-F6EECF244321}">
                <p14:modId xmlns:p14="http://schemas.microsoft.com/office/powerpoint/2010/main" val="275774565"/>
              </p:ext>
            </p:extLst>
          </p:nvPr>
        </p:nvGraphicFramePr>
        <p:xfrm>
          <a:off x="2210347" y="3775360"/>
          <a:ext cx="5623646" cy="4797199"/>
        </p:xfrm>
        <a:graphic>
          <a:graphicData uri="http://schemas.openxmlformats.org/drawingml/2006/table">
            <a:tbl>
              <a:tblPr bandRow="1">
                <a:tableStyleId>{1E171933-4619-4E11-9A3F-F7608DF75F80}</a:tableStyleId>
              </a:tblPr>
              <a:tblGrid>
                <a:gridCol w="1839863">
                  <a:extLst>
                    <a:ext uri="{9D8B030D-6E8A-4147-A177-3AD203B41FA5}">
                      <a16:colId xmlns:a16="http://schemas.microsoft.com/office/drawing/2014/main" val="1209948696"/>
                    </a:ext>
                  </a:extLst>
                </a:gridCol>
                <a:gridCol w="1594757">
                  <a:extLst>
                    <a:ext uri="{9D8B030D-6E8A-4147-A177-3AD203B41FA5}">
                      <a16:colId xmlns:a16="http://schemas.microsoft.com/office/drawing/2014/main" val="439139475"/>
                    </a:ext>
                  </a:extLst>
                </a:gridCol>
                <a:gridCol w="2189026">
                  <a:extLst>
                    <a:ext uri="{9D8B030D-6E8A-4147-A177-3AD203B41FA5}">
                      <a16:colId xmlns:a16="http://schemas.microsoft.com/office/drawing/2014/main" val="3347454976"/>
                    </a:ext>
                  </a:extLst>
                </a:gridCol>
              </a:tblGrid>
              <a:tr h="952879">
                <a:tc>
                  <a:txBody>
                    <a:bodyPr/>
                    <a:lstStyle/>
                    <a:p>
                      <a:pPr algn="ctr" fontAlgn="b"/>
                      <a:r>
                        <a:rPr lang="en-US" sz="2400" b="1" u="none" strike="noStrike">
                          <a:solidFill>
                            <a:srgbClr val="000000"/>
                          </a:solidFill>
                          <a:effectLst/>
                        </a:rPr>
                        <a:t>Region</a:t>
                      </a:r>
                    </a:p>
                    <a:p>
                      <a:pPr algn="ctr" fontAlgn="b"/>
                      <a:endParaRPr lang="en-US" sz="2400" b="1"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solidFill>
                            <a:srgbClr val="000000"/>
                          </a:solidFill>
                          <a:effectLst/>
                        </a:rPr>
                        <a:t>% </a:t>
                      </a:r>
                    </a:p>
                    <a:p>
                      <a:pPr algn="ctr" fontAlgn="b"/>
                      <a:r>
                        <a:rPr lang="en-US" sz="2400" b="1" u="none" strike="noStrike">
                          <a:solidFill>
                            <a:srgbClr val="000000"/>
                          </a:solidFill>
                          <a:effectLst/>
                        </a:rPr>
                        <a:t>Members</a:t>
                      </a:r>
                      <a:endParaRPr lang="en-US" sz="2400" b="1"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solidFill>
                            <a:srgbClr val="000000"/>
                          </a:solidFill>
                          <a:effectLst/>
                        </a:rPr>
                        <a:t>% of </a:t>
                      </a:r>
                    </a:p>
                    <a:p>
                      <a:pPr algn="ctr" fontAlgn="b"/>
                      <a:r>
                        <a:rPr lang="en-US" sz="2400" b="1" u="none" strike="noStrike">
                          <a:solidFill>
                            <a:srgbClr val="000000"/>
                          </a:solidFill>
                          <a:effectLst/>
                        </a:rPr>
                        <a:t>Payments</a:t>
                      </a:r>
                      <a:endParaRPr lang="en-US" sz="2400" b="1"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013219"/>
                  </a:ext>
                </a:extLst>
              </a:tr>
              <a:tr h="480540">
                <a:tc>
                  <a:txBody>
                    <a:bodyPr/>
                    <a:lstStyle/>
                    <a:p>
                      <a:pPr algn="l" fontAlgn="b"/>
                      <a:r>
                        <a:rPr lang="en-US" sz="2400" b="0" u="none" strike="noStrike">
                          <a:solidFill>
                            <a:srgbClr val="000000"/>
                          </a:solidFill>
                          <a:effectLst/>
                        </a:rPr>
                        <a:t>US</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37%</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40%</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1314713"/>
                  </a:ext>
                </a:extLst>
              </a:tr>
              <a:tr h="480540">
                <a:tc>
                  <a:txBody>
                    <a:bodyPr/>
                    <a:lstStyle/>
                    <a:p>
                      <a:pPr algn="l" fontAlgn="b"/>
                      <a:r>
                        <a:rPr lang="en-US" sz="2400" b="0" u="none" strike="noStrike">
                          <a:solidFill>
                            <a:srgbClr val="000000"/>
                          </a:solidFill>
                          <a:effectLst/>
                        </a:rPr>
                        <a:t>EMEA</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20%</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25%</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5888021"/>
                  </a:ext>
                </a:extLst>
              </a:tr>
              <a:tr h="480540">
                <a:tc>
                  <a:txBody>
                    <a:bodyPr/>
                    <a:lstStyle/>
                    <a:p>
                      <a:pPr algn="l" fontAlgn="b"/>
                      <a:r>
                        <a:rPr lang="en-US" sz="2400" b="0" u="none" strike="noStrike">
                          <a:solidFill>
                            <a:srgbClr val="000000"/>
                          </a:solidFill>
                          <a:effectLst/>
                        </a:rPr>
                        <a:t>Asia</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18%</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9%</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397658"/>
                  </a:ext>
                </a:extLst>
              </a:tr>
              <a:tr h="480540">
                <a:tc>
                  <a:txBody>
                    <a:bodyPr/>
                    <a:lstStyle/>
                    <a:p>
                      <a:pPr algn="l" fontAlgn="b"/>
                      <a:r>
                        <a:rPr lang="en-US" sz="2400" b="0" u="none" strike="noStrike">
                          <a:solidFill>
                            <a:srgbClr val="000000"/>
                          </a:solidFill>
                          <a:effectLst/>
                        </a:rPr>
                        <a:t>Caribbean</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12%</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15%</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5991707"/>
                  </a:ext>
                </a:extLst>
              </a:tr>
              <a:tr h="480540">
                <a:tc>
                  <a:txBody>
                    <a:bodyPr/>
                    <a:lstStyle/>
                    <a:p>
                      <a:pPr algn="l" fontAlgn="b"/>
                      <a:r>
                        <a:rPr lang="en-US" sz="2400" b="0" u="none" strike="noStrike">
                          <a:solidFill>
                            <a:srgbClr val="000000"/>
                          </a:solidFill>
                          <a:effectLst/>
                        </a:rPr>
                        <a:t>Canada</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6%</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7%</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081701"/>
                  </a:ext>
                </a:extLst>
              </a:tr>
              <a:tr h="480540">
                <a:tc>
                  <a:txBody>
                    <a:bodyPr/>
                    <a:lstStyle/>
                    <a:p>
                      <a:pPr algn="l" fontAlgn="b"/>
                      <a:r>
                        <a:rPr lang="en-US" sz="2400" b="0" u="none" strike="noStrike">
                          <a:solidFill>
                            <a:srgbClr val="000000"/>
                          </a:solidFill>
                          <a:effectLst/>
                        </a:rPr>
                        <a:t>LatAm</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6%</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3%</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6076299"/>
                  </a:ext>
                </a:extLst>
              </a:tr>
              <a:tr h="480540">
                <a:tc>
                  <a:txBody>
                    <a:bodyPr/>
                    <a:lstStyle/>
                    <a:p>
                      <a:pPr algn="l" fontAlgn="b"/>
                      <a:r>
                        <a:rPr lang="en-US" sz="2400" b="0" u="none" strike="noStrike">
                          <a:solidFill>
                            <a:srgbClr val="000000"/>
                          </a:solidFill>
                          <a:effectLst/>
                        </a:rPr>
                        <a:t>Other</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5028238"/>
                  </a:ext>
                </a:extLst>
              </a:tr>
              <a:tr h="480540">
                <a:tc>
                  <a:txBody>
                    <a:bodyPr/>
                    <a:lstStyle/>
                    <a:p>
                      <a:pPr algn="l" fontAlgn="b"/>
                      <a:r>
                        <a:rPr lang="en-US" sz="2400" b="0" u="none" strike="noStrike">
                          <a:solidFill>
                            <a:srgbClr val="000000"/>
                          </a:solidFill>
                          <a:effectLst/>
                        </a:rPr>
                        <a:t>Grand Total</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100.00%</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2400" b="0" u="none" strike="noStrike">
                          <a:solidFill>
                            <a:srgbClr val="000000"/>
                          </a:solidFill>
                          <a:effectLst/>
                        </a:rPr>
                        <a:t>100.00%</a:t>
                      </a:r>
                      <a:endParaRPr lang="en-US" sz="2400" b="0" i="0" u="none" strike="noStrike">
                        <a:solidFill>
                          <a:srgbClr val="000000"/>
                        </a:solidFill>
                        <a:effectLst/>
                        <a:latin typeface="Myriad" panose="020B0604020202020204" charset="0"/>
                        <a:cs typeface="Myriad" panose="020B060402020202020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928586"/>
                  </a:ext>
                </a:extLst>
              </a:tr>
            </a:tbl>
          </a:graphicData>
        </a:graphic>
      </p:graphicFrame>
      <p:sp>
        <p:nvSpPr>
          <p:cNvPr id="3" name="TextBox 2">
            <a:extLst>
              <a:ext uri="{FF2B5EF4-FFF2-40B4-BE49-F238E27FC236}">
                <a16:creationId xmlns:a16="http://schemas.microsoft.com/office/drawing/2014/main" id="{D06A0FF9-77F5-0DB0-0E3D-7CC432CD6CB6}"/>
              </a:ext>
            </a:extLst>
          </p:cNvPr>
          <p:cNvSpPr txBox="1"/>
          <p:nvPr/>
        </p:nvSpPr>
        <p:spPr>
          <a:xfrm>
            <a:off x="2745705" y="2763013"/>
            <a:ext cx="5102143" cy="577850"/>
          </a:xfrm>
          <a:prstGeom prst="rect">
            <a:avLst/>
          </a:prstGeom>
          <a:noFill/>
        </p:spPr>
        <p:txBody>
          <a:bodyPr wrap="square">
            <a:spAutoFit/>
          </a:bodyPr>
          <a:lstStyle/>
          <a:p>
            <a:pPr marR="0" lvl="0" fontAlgn="base">
              <a:lnSpc>
                <a:spcPct val="150000"/>
              </a:lnSpc>
              <a:spcBef>
                <a:spcPts val="0"/>
              </a:spcBef>
              <a:spcAft>
                <a:spcPts val="0"/>
              </a:spcAft>
            </a:pPr>
            <a:r>
              <a:rPr lang="en-US" sz="2400">
                <a:latin typeface="Myriad" panose="020B0604020202020204" charset="0"/>
                <a:ea typeface="Times New Roman" panose="02020603050405020304" pitchFamily="18" charset="0"/>
                <a:cs typeface="Myriad" panose="020B0604020202020204" charset="0"/>
              </a:rPr>
              <a:t>Membership dues are tiered:</a:t>
            </a:r>
            <a:endParaRPr lang="en-US" sz="2400">
              <a:effectLst/>
              <a:latin typeface="Myriad" panose="020B0604020202020204" charset="0"/>
              <a:ea typeface="Times New Roman" panose="02020603050405020304" pitchFamily="18" charset="0"/>
              <a:cs typeface="Myriad" panose="020B0604020202020204" charset="0"/>
            </a:endParaRPr>
          </a:p>
        </p:txBody>
      </p:sp>
    </p:spTree>
    <p:extLst>
      <p:ext uri="{BB962C8B-B14F-4D97-AF65-F5344CB8AC3E}">
        <p14:creationId xmlns:p14="http://schemas.microsoft.com/office/powerpoint/2010/main" val="35295209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064CE-99F7-C7DE-AC96-31F7C9BEF56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8C6BDC5-00F5-02A5-DF0C-2D9CC4DEF656}"/>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47F34141-E165-6F5B-403E-D45BFFF176DC}"/>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BCCED70-9057-E211-7448-6FFC0DF64537}"/>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F6E910E0-4432-2D30-76FC-E38207A125BC}"/>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7F6DB509-639B-D222-1D53-FFE96DD3FFCA}"/>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2903D20-770C-0950-DA37-13444566F92C}"/>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2025 Financials</a:t>
              </a:r>
              <a:endParaRPr lang="en-US" sz="5600">
                <a:solidFill>
                  <a:srgbClr val="FFFFFF"/>
                </a:solidFill>
                <a:latin typeface="Myriad Bold"/>
                <a:ea typeface="Myriad Bold"/>
                <a:cs typeface="Myriad Bold"/>
                <a:sym typeface="Myriad Bold"/>
              </a:endParaRPr>
            </a:p>
          </p:txBody>
        </p:sp>
      </p:grpSp>
      <p:sp>
        <p:nvSpPr>
          <p:cNvPr id="9" name="Freeform 9">
            <a:extLst>
              <a:ext uri="{FF2B5EF4-FFF2-40B4-BE49-F238E27FC236}">
                <a16:creationId xmlns:a16="http://schemas.microsoft.com/office/drawing/2014/main" id="{096B36D6-D858-A4E1-A0C5-B2EED8773792}"/>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2"/>
            <a:stretch>
              <a:fillRect/>
            </a:stretch>
          </a:blipFill>
        </p:spPr>
        <p:txBody>
          <a:bodyPr/>
          <a:lstStyle/>
          <a:p>
            <a:endParaRPr lang="en-US"/>
          </a:p>
        </p:txBody>
      </p:sp>
      <p:pic>
        <p:nvPicPr>
          <p:cNvPr id="8" name="Picture 7" descr="A screenshot of a budget overview&#10;&#10;AI-generated content may be incorrect.">
            <a:extLst>
              <a:ext uri="{FF2B5EF4-FFF2-40B4-BE49-F238E27FC236}">
                <a16:creationId xmlns:a16="http://schemas.microsoft.com/office/drawing/2014/main" id="{DA367176-8A46-73C2-E2EA-B6D344502E5D}"/>
              </a:ext>
            </a:extLst>
          </p:cNvPr>
          <p:cNvPicPr>
            <a:picLocks noChangeAspect="1"/>
          </p:cNvPicPr>
          <p:nvPr/>
        </p:nvPicPr>
        <p:blipFill>
          <a:blip r:embed="rId3"/>
          <a:srcRect r="12708" b="6614"/>
          <a:stretch>
            <a:fillRect/>
          </a:stretch>
        </p:blipFill>
        <p:spPr>
          <a:xfrm>
            <a:off x="6408343" y="1714501"/>
            <a:ext cx="11727257" cy="8382000"/>
          </a:xfrm>
          <a:prstGeom prst="rect">
            <a:avLst/>
          </a:prstGeom>
        </p:spPr>
      </p:pic>
    </p:spTree>
    <p:extLst>
      <p:ext uri="{BB962C8B-B14F-4D97-AF65-F5344CB8AC3E}">
        <p14:creationId xmlns:p14="http://schemas.microsoft.com/office/powerpoint/2010/main" val="2941387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F8689-DD17-4BB9-3CB4-796593CF96E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16C5D1F-A0B8-6869-7544-205B72ED3357}"/>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FB8B5359-1D13-C1EB-1394-28EAECE913CE}"/>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636559E2-8139-4948-B1EA-A9F61280CA57}"/>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CCAD908D-F08D-A27D-AD6C-49209D9C3E35}"/>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870E1E0E-7822-A9DD-936B-0A3B2B18C5FE}"/>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B6E5473-2F17-E7CD-4472-53C4049AB052}"/>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Budget &amp;</a:t>
              </a:r>
            </a:p>
            <a:p>
              <a:pPr algn="ctr">
                <a:lnSpc>
                  <a:spcPts val="6720"/>
                </a:lnSpc>
              </a:pPr>
              <a:r>
                <a:rPr lang="en-US" sz="5600" b="1">
                  <a:solidFill>
                    <a:srgbClr val="FFFFFF"/>
                  </a:solidFill>
                  <a:latin typeface="Myriad Bold"/>
                  <a:ea typeface="Myriad Bold"/>
                  <a:cs typeface="Myriad Bold"/>
                  <a:sym typeface="Myriad Bold"/>
                </a:rPr>
                <a:t>Sponsorship</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4FBC44EA-8B7D-B425-7EE6-3DFB5961AFBD}"/>
              </a:ext>
            </a:extLst>
          </p:cNvPr>
          <p:cNvSpPr txBox="1"/>
          <p:nvPr/>
        </p:nvSpPr>
        <p:spPr>
          <a:xfrm>
            <a:off x="6997944" y="1562100"/>
            <a:ext cx="10832856" cy="7755969"/>
          </a:xfrm>
          <a:prstGeom prst="rect">
            <a:avLst/>
          </a:prstGeom>
        </p:spPr>
        <p:txBody>
          <a:bodyPr wrap="square" lIns="0" tIns="0" rIns="0" bIns="0" rtlCol="0" anchor="t">
            <a:spAutoFit/>
          </a:bodyPr>
          <a:lstStyle/>
          <a:p>
            <a:r>
              <a:rPr lang="en-US" sz="2400" b="1" u="sng">
                <a:latin typeface="Myriad" panose="020B0604020202020204" charset="0"/>
                <a:cs typeface="Myriad" panose="020B0604020202020204" charset="0"/>
              </a:rPr>
              <a:t>Budget Timeline</a:t>
            </a:r>
            <a:endParaRPr lang="en-US" sz="2400" b="1">
              <a:latin typeface="Myriad" panose="020B0604020202020204" charset="0"/>
              <a:cs typeface="Myriad" panose="020B0604020202020204" charset="0"/>
            </a:endParaRPr>
          </a:p>
          <a:p>
            <a:pPr marL="285750" indent="-285750">
              <a:buBlip>
                <a:blip r:embed="rId2"/>
              </a:buBlip>
            </a:pPr>
            <a:r>
              <a:rPr lang="en-US" sz="2400">
                <a:latin typeface="Myriad" panose="020B0604020202020204" charset="0"/>
                <a:cs typeface="Myriad" panose="020B0604020202020204" charset="0"/>
              </a:rPr>
              <a:t>Committees budget requests due		July 1</a:t>
            </a:r>
          </a:p>
          <a:p>
            <a:pPr marL="285750" indent="-285750">
              <a:buBlip>
                <a:blip r:embed="rId2"/>
              </a:buBlip>
            </a:pPr>
            <a:r>
              <a:rPr lang="en-US" sz="2400">
                <a:latin typeface="Myriad" panose="020B0604020202020204" charset="0"/>
                <a:cs typeface="Myriad" panose="020B0604020202020204" charset="0"/>
              </a:rPr>
              <a:t>Admin team prepares draft budget		July 15</a:t>
            </a:r>
          </a:p>
          <a:p>
            <a:pPr marL="285750" indent="-285750">
              <a:buBlip>
                <a:blip r:embed="rId2"/>
              </a:buBlip>
            </a:pPr>
            <a:r>
              <a:rPr lang="en-US" sz="2400">
                <a:latin typeface="Myriad" panose="020B0604020202020204" charset="0"/>
                <a:cs typeface="Myriad" panose="020B0604020202020204" charset="0"/>
              </a:rPr>
              <a:t>Finance Committee approves budget		August 28</a:t>
            </a:r>
          </a:p>
          <a:p>
            <a:pPr marL="285750" indent="-285750">
              <a:buBlip>
                <a:blip r:embed="rId2"/>
              </a:buBlip>
            </a:pPr>
            <a:r>
              <a:rPr lang="en-US" sz="2400">
                <a:latin typeface="Myriad" panose="020B0604020202020204" charset="0"/>
                <a:cs typeface="Myriad" panose="020B0604020202020204" charset="0"/>
              </a:rPr>
              <a:t>E-Board reviews and approves drafts budget	September 8</a:t>
            </a:r>
          </a:p>
          <a:p>
            <a:pPr marL="285750" indent="-285750">
              <a:buBlip>
                <a:blip r:embed="rId2"/>
              </a:buBlip>
            </a:pPr>
            <a:r>
              <a:rPr lang="en-US" sz="2400">
                <a:latin typeface="Myriad" panose="020B0604020202020204" charset="0"/>
                <a:cs typeface="Myriad" panose="020B0604020202020204" charset="0"/>
              </a:rPr>
              <a:t>Board reviews and approves budget		September 17</a:t>
            </a:r>
          </a:p>
          <a:p>
            <a:pPr marL="285750" indent="-285750">
              <a:buBlip>
                <a:blip r:embed="rId2"/>
              </a:buBlip>
            </a:pPr>
            <a:endParaRPr lang="en-US" sz="2400" b="1" u="sng">
              <a:latin typeface="Myriad" panose="020B0604020202020204" charset="0"/>
              <a:cs typeface="Myriad" panose="020B0604020202020204" charset="0"/>
            </a:endParaRPr>
          </a:p>
          <a:p>
            <a:endParaRPr lang="en-US" sz="2400" b="1" u="sng">
              <a:latin typeface="Myriad" panose="020B0604020202020204" charset="0"/>
              <a:cs typeface="Myriad" panose="020B0604020202020204" charset="0"/>
            </a:endParaRPr>
          </a:p>
          <a:p>
            <a:r>
              <a:rPr lang="en-US" sz="2400" b="1" u="sng">
                <a:latin typeface="Myriad" panose="020B0604020202020204" charset="0"/>
                <a:cs typeface="Myriad" panose="020B0604020202020204" charset="0"/>
              </a:rPr>
              <a:t>Sponsorship</a:t>
            </a:r>
          </a:p>
          <a:p>
            <a:pPr marL="285750" indent="-285750">
              <a:buBlip>
                <a:blip r:embed="rId2"/>
              </a:buBlip>
            </a:pPr>
            <a:r>
              <a:rPr lang="en-US" sz="2400">
                <a:latin typeface="Myriad" panose="020B0604020202020204" charset="0"/>
                <a:cs typeface="Myriad" panose="020B0604020202020204" charset="0"/>
              </a:rPr>
              <a:t>IWIRC relies on sponsors for approximately 25% of its annual funding</a:t>
            </a:r>
          </a:p>
          <a:p>
            <a:pPr marL="285750" indent="-285750">
              <a:buBlip>
                <a:blip r:embed="rId2"/>
              </a:buBlip>
            </a:pPr>
            <a:r>
              <a:rPr lang="en-US" sz="2400">
                <a:latin typeface="Myriad" panose="020B0604020202020204" charset="0"/>
                <a:cs typeface="Myriad" panose="020B0604020202020204" charset="0"/>
              </a:rPr>
              <a:t>Finance Committee reviews levels and benefits to recommend to E-Board</a:t>
            </a:r>
          </a:p>
          <a:p>
            <a:endParaRPr lang="en-US" sz="2400">
              <a:latin typeface="Myriad" panose="020B0604020202020204" charset="0"/>
              <a:cs typeface="Myriad" panose="020B0604020202020204" charset="0"/>
            </a:endParaRPr>
          </a:p>
          <a:p>
            <a:pPr marL="800100" lvl="1" indent="-342900">
              <a:buFont typeface="Arial" panose="020B0604020202020204" pitchFamily="34" charset="0"/>
              <a:buChar char="•"/>
            </a:pPr>
            <a:r>
              <a:rPr lang="en-US" sz="2400">
                <a:latin typeface="Myriad" panose="020B0604020202020204" charset="0"/>
                <a:cs typeface="Myriad" panose="020B0604020202020204" charset="0"/>
              </a:rPr>
              <a:t>Initial sponsorship planning call 	April </a:t>
            </a:r>
          </a:p>
          <a:p>
            <a:pPr marL="800100" lvl="1" indent="-342900">
              <a:buFont typeface="Arial" panose="020B0604020202020204" pitchFamily="34" charset="0"/>
              <a:buChar char="•"/>
            </a:pPr>
            <a:r>
              <a:rPr lang="en-US" sz="2400">
                <a:latin typeface="Myriad" panose="020B0604020202020204" charset="0"/>
                <a:cs typeface="Myriad" panose="020B0604020202020204" charset="0"/>
              </a:rPr>
              <a:t>Launch sponsorship campaign 	June @ Leadership Summit</a:t>
            </a:r>
          </a:p>
          <a:p>
            <a:pPr marL="800100" lvl="1" indent="-342900">
              <a:buFont typeface="Arial" panose="020B0604020202020204" pitchFamily="34" charset="0"/>
              <a:buChar char="•"/>
            </a:pPr>
            <a:r>
              <a:rPr lang="en-US" sz="2400">
                <a:latin typeface="Myriad" panose="020B0604020202020204" charset="0"/>
                <a:cs typeface="Myriad" panose="020B0604020202020204" charset="0"/>
              </a:rPr>
              <a:t>First reach out				September </a:t>
            </a:r>
          </a:p>
          <a:p>
            <a:pPr lvl="1"/>
            <a:endParaRPr lang="en-US" sz="2400">
              <a:highlight>
                <a:srgbClr val="FFFF00"/>
              </a:highlight>
              <a:latin typeface="Myriad" panose="020B0604020202020204" charset="0"/>
              <a:cs typeface="Myriad" panose="020B0604020202020204" charset="0"/>
            </a:endParaRPr>
          </a:p>
          <a:p>
            <a:pPr marL="285750" indent="-285750">
              <a:buBlip>
                <a:blip r:embed="rId2"/>
              </a:buBlip>
            </a:pPr>
            <a:r>
              <a:rPr lang="en-US" sz="2400">
                <a:latin typeface="Myriad" panose="020B0604020202020204" charset="0"/>
                <a:cs typeface="Myriad" panose="020B0604020202020204" charset="0"/>
              </a:rPr>
              <a:t>Information re: sponsor benefits </a:t>
            </a:r>
            <a:r>
              <a:rPr lang="en-US" sz="2400">
                <a:latin typeface="Myriad" panose="020B0604020202020204" charset="0"/>
                <a:cs typeface="Myriad" panose="020B0604020202020204" charset="0"/>
                <a:hlinkClick r:id="rId3"/>
              </a:rPr>
              <a:t>https://www.iwirc.com/about-us/sponsor-info</a:t>
            </a:r>
            <a:endParaRPr lang="en-US" sz="2400">
              <a:latin typeface="Myriad" panose="020B0604020202020204" charset="0"/>
              <a:cs typeface="Myriad" panose="020B0604020202020204" charset="0"/>
            </a:endParaRPr>
          </a:p>
          <a:p>
            <a:pPr marL="285750" indent="-285750">
              <a:buBlip>
                <a:blip r:embed="rId2"/>
              </a:buBlip>
            </a:pPr>
            <a:r>
              <a:rPr lang="en-US" sz="2400">
                <a:latin typeface="Myriad" panose="020B0604020202020204" charset="0"/>
                <a:cs typeface="Myriad" panose="020B0604020202020204" charset="0"/>
              </a:rPr>
              <a:t>Pledge form </a:t>
            </a:r>
            <a:r>
              <a:rPr lang="en-US" sz="2400">
                <a:latin typeface="Myriad" panose="020B0604020202020204" charset="0"/>
                <a:cs typeface="Myriad" panose="020B0604020202020204" charset="0"/>
                <a:hlinkClick r:id="rId4"/>
              </a:rPr>
              <a:t>https://form.jotform.com/252024155043141</a:t>
            </a:r>
            <a:endParaRPr lang="en-US" sz="2400">
              <a:latin typeface="Myriad" panose="020B0604020202020204" charset="0"/>
              <a:cs typeface="Myriad" panose="020B0604020202020204" charset="0"/>
            </a:endParaRPr>
          </a:p>
          <a:p>
            <a:pPr marL="285750" indent="-285750">
              <a:buBlip>
                <a:blip r:embed="rId2"/>
              </a:buBlip>
            </a:pPr>
            <a:endParaRPr lang="en-US" sz="2400">
              <a:latin typeface="Myriad" panose="020B0604020202020204" charset="0"/>
              <a:cs typeface="Myriad" panose="020B0604020202020204" charset="0"/>
            </a:endParaRPr>
          </a:p>
          <a:p>
            <a:pPr marL="285750" indent="-285750">
              <a:buBlip>
                <a:blip r:embed="rId2"/>
              </a:buBlip>
            </a:pPr>
            <a:endParaRPr lang="en-US" sz="2400">
              <a:latin typeface="Myriad" panose="020B0604020202020204" charset="0"/>
              <a:cs typeface="Myriad" panose="020B0604020202020204" charset="0"/>
            </a:endParaRPr>
          </a:p>
          <a:p>
            <a:pPr marL="285750" indent="-285750">
              <a:buBlip>
                <a:blip r:embed="rId2"/>
              </a:buBlip>
            </a:pPr>
            <a:endParaRPr lang="en-US" sz="2400">
              <a:highlight>
                <a:srgbClr val="FFFF00"/>
              </a:highlight>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39893A35-1660-6609-B5D8-ADDAFC67AA7B}"/>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3044149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7065B-D1ED-864A-4138-89F1085623C0}"/>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E8712E95-236C-716F-FFB3-E1F9D76A00C1}"/>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FF07FA0B-F5E9-5F1B-7299-DD659B8CDB2E}"/>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D0CD344-7F7D-CD10-DACE-F331242FCA24}"/>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Sponsorship</a:t>
              </a:r>
              <a:endParaRPr lang="en-US" sz="5600">
                <a:solidFill>
                  <a:srgbClr val="FFFFFF"/>
                </a:solidFill>
                <a:latin typeface="Myriad Bold"/>
                <a:ea typeface="Myriad Bold"/>
                <a:cs typeface="Myriad Bold"/>
                <a:sym typeface="Myriad Bold"/>
              </a:endParaRPr>
            </a:p>
          </p:txBody>
        </p:sp>
      </p:grpSp>
      <p:pic>
        <p:nvPicPr>
          <p:cNvPr id="10" name="Picture 9" descr="A purple and white list with check marks&#10;&#10;AI-generated content may be incorrect.">
            <a:extLst>
              <a:ext uri="{FF2B5EF4-FFF2-40B4-BE49-F238E27FC236}">
                <a16:creationId xmlns:a16="http://schemas.microsoft.com/office/drawing/2014/main" id="{2C38E046-EA8F-FD30-7DCF-CF4174F73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40071"/>
            <a:ext cx="14333558" cy="8981238"/>
          </a:xfrm>
          <a:prstGeom prst="rect">
            <a:avLst/>
          </a:prstGeom>
        </p:spPr>
      </p:pic>
      <p:sp>
        <p:nvSpPr>
          <p:cNvPr id="9" name="Freeform 9">
            <a:extLst>
              <a:ext uri="{FF2B5EF4-FFF2-40B4-BE49-F238E27FC236}">
                <a16:creationId xmlns:a16="http://schemas.microsoft.com/office/drawing/2014/main" id="{F9D60EC7-74C7-280B-6340-0F6561DFD3EF}"/>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609418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2ED6-B0D9-C8BE-2475-82EDE562803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8E15BE-C173-BEA7-CFC5-56EC2B32002A}"/>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30CA116B-A2BE-E0BF-7ED0-A5392B41FEA7}"/>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03021D2-E7FD-CBB3-FA4D-FAC3C38E773E}"/>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5FEBB62E-5DD5-091A-39CF-985ABE631D0E}"/>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CF52901F-2596-4C18-4BBD-C2518F3614EE}"/>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6F50C1C1-0908-C33A-6613-42D8D42BC8E9}"/>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Travel Stipends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72FE4A40-556F-BAD4-2F9F-749F9D970F92}"/>
              </a:ext>
            </a:extLst>
          </p:cNvPr>
          <p:cNvSpPr txBox="1"/>
          <p:nvPr/>
        </p:nvSpPr>
        <p:spPr>
          <a:xfrm>
            <a:off x="6997944" y="1562100"/>
            <a:ext cx="10832856" cy="8894743"/>
          </a:xfrm>
          <a:prstGeom prst="rect">
            <a:avLst/>
          </a:prstGeom>
        </p:spPr>
        <p:txBody>
          <a:bodyPr wrap="square" lIns="0" tIns="0" rIns="0" bIns="0" rtlCol="0" anchor="t">
            <a:spAutoFit/>
          </a:bodyPr>
          <a:lstStyle/>
          <a:p>
            <a:pPr marL="285750" indent="-285750">
              <a:buBlip>
                <a:blip r:embed="rId2"/>
              </a:buBlip>
            </a:pPr>
            <a:r>
              <a:rPr lang="en-US" sz="2400">
                <a:latin typeface="Myriad" panose="020B0604020202020204" charset="0"/>
                <a:cs typeface="Myriad" panose="020B0604020202020204" charset="0"/>
              </a:rPr>
              <a:t>Travel stipends are available (by application) to IWIRC leaders and IWIRC members who are materially participating in a conference and whose travel expenses are not being reimbursed by their employer. </a:t>
            </a:r>
          </a:p>
          <a:p>
            <a:pPr marL="285750" indent="-285750">
              <a:buBlip>
                <a:blip r:embed="rId2"/>
              </a:buBlip>
            </a:pPr>
            <a:endParaRPr lang="en-US" sz="2400">
              <a:latin typeface="Myriad" panose="020B0604020202020204" charset="0"/>
              <a:cs typeface="Myriad" panose="020B0604020202020204" charset="0"/>
            </a:endParaRPr>
          </a:p>
          <a:p>
            <a:pPr marL="342900" indent="-342900">
              <a:buFont typeface="Wingdings" panose="05000000000000000000" pitchFamily="2" charset="2"/>
              <a:buChar char="à"/>
            </a:pPr>
            <a:r>
              <a:rPr lang="en-US" sz="2400" b="1">
                <a:latin typeface="Myriad" panose="020B0604020202020204" charset="0"/>
                <a:cs typeface="Myriad" panose="020B0604020202020204" charset="0"/>
                <a:hlinkClick r:id="rId3"/>
              </a:rPr>
              <a:t>Click here to access the stipend request form.</a:t>
            </a:r>
            <a:endParaRPr lang="en-US" sz="2400" b="1">
              <a:latin typeface="Myriad" panose="020B0604020202020204" charset="0"/>
              <a:cs typeface="Myriad" panose="020B0604020202020204" charset="0"/>
            </a:endParaRPr>
          </a:p>
          <a:p>
            <a:endParaRPr lang="en-US" sz="2400" b="1">
              <a:latin typeface="Myriad" panose="020B0604020202020204" charset="0"/>
              <a:cs typeface="Myriad" panose="020B0604020202020204" charset="0"/>
            </a:endParaRPr>
          </a:p>
          <a:p>
            <a:pPr marL="742950" lvl="1" indent="-285750">
              <a:spcAft>
                <a:spcPts val="1200"/>
              </a:spcAft>
              <a:buBlip>
                <a:blip r:embed="rId2"/>
              </a:buBlip>
            </a:pPr>
            <a:r>
              <a:rPr lang="en-US" sz="2400">
                <a:latin typeface="Myriad" panose="020B0604020202020204" charset="0"/>
                <a:cs typeface="Myriad" panose="020B0604020202020204" charset="0"/>
              </a:rPr>
              <a:t>Travel stipends are limited to 1 per person per year </a:t>
            </a:r>
          </a:p>
          <a:p>
            <a:pPr marL="742950" lvl="1" indent="-285750">
              <a:spcAft>
                <a:spcPts val="1200"/>
              </a:spcAft>
              <a:buBlip>
                <a:blip r:embed="rId2"/>
              </a:buBlip>
            </a:pPr>
            <a:r>
              <a:rPr lang="en-US" sz="2400">
                <a:latin typeface="Myriad" panose="020B0604020202020204" charset="0"/>
                <a:cs typeface="Myriad" panose="020B0604020202020204" charset="0"/>
              </a:rPr>
              <a:t>Subject to a budget approved by the Board annually</a:t>
            </a:r>
          </a:p>
          <a:p>
            <a:pPr marL="742950" lvl="1" indent="-285750">
              <a:spcAft>
                <a:spcPts val="1200"/>
              </a:spcAft>
              <a:buBlip>
                <a:blip r:embed="rId2"/>
              </a:buBlip>
            </a:pPr>
            <a:r>
              <a:rPr lang="en-US" sz="2400">
                <a:latin typeface="Myriad" panose="020B0604020202020204" charset="0"/>
                <a:cs typeface="Myriad" panose="020B0604020202020204" charset="0"/>
              </a:rPr>
              <a:t>Applications for Travel Stipends shall be submitted BEFORE the event. </a:t>
            </a:r>
          </a:p>
          <a:p>
            <a:pPr marL="742950" lvl="1" indent="-285750">
              <a:spcAft>
                <a:spcPts val="1200"/>
              </a:spcAft>
              <a:buBlip>
                <a:blip r:embed="rId2"/>
              </a:buBlip>
            </a:pPr>
            <a:r>
              <a:rPr lang="en-US" sz="2400">
                <a:latin typeface="Myriad" panose="020B0604020202020204" charset="0"/>
                <a:cs typeface="Myriad" panose="020B0604020202020204" charset="0"/>
              </a:rPr>
              <a:t>If approved, Travel Stipend will be paid AFTER the event upon receipt of copies of expenses incurred </a:t>
            </a:r>
          </a:p>
          <a:p>
            <a:pPr marL="742950" lvl="1" indent="-285750">
              <a:spcAft>
                <a:spcPts val="1200"/>
              </a:spcAft>
              <a:buBlip>
                <a:blip r:embed="rId2"/>
              </a:buBlip>
            </a:pPr>
            <a:r>
              <a:rPr lang="en-US" sz="2400">
                <a:latin typeface="Myriad" panose="020B0604020202020204" charset="0"/>
                <a:cs typeface="Myriad" panose="020B0604020202020204" charset="0"/>
              </a:rPr>
              <a:t>Travel Stipends are available to cover travel only (not available to cover hotel or sundry expenses)</a:t>
            </a:r>
          </a:p>
          <a:p>
            <a:pPr lvl="1"/>
            <a:endParaRPr lang="en-US" sz="2400">
              <a:latin typeface="Myriad" panose="020B0604020202020204" charset="0"/>
              <a:cs typeface="Myriad" panose="020B0604020202020204" charset="0"/>
            </a:endParaRPr>
          </a:p>
          <a:p>
            <a:pPr marL="285750" indent="-285750">
              <a:buBlip>
                <a:blip r:embed="rId2"/>
              </a:buBlip>
            </a:pPr>
            <a:r>
              <a:rPr lang="en-US" sz="2400">
                <a:latin typeface="Myriad" panose="020B0604020202020204" charset="0"/>
                <a:cs typeface="Myriad" panose="020B0604020202020204" charset="0"/>
              </a:rPr>
              <a:t>The Travel stipends are available as follows:</a:t>
            </a:r>
          </a:p>
          <a:p>
            <a:pPr marL="742950" lvl="1" indent="-285750">
              <a:buBlip>
                <a:blip r:embed="rId2"/>
              </a:buBlip>
            </a:pPr>
            <a:r>
              <a:rPr lang="en-US" sz="2400">
                <a:latin typeface="Myriad" panose="020B0604020202020204" charset="0"/>
                <a:cs typeface="Myriad" panose="020B0604020202020204" charset="0"/>
              </a:rPr>
              <a:t>Less than 5-hour flight 		USD500</a:t>
            </a:r>
          </a:p>
          <a:p>
            <a:pPr marL="742950" lvl="1" indent="-285750">
              <a:buBlip>
                <a:blip r:embed="rId2"/>
              </a:buBlip>
            </a:pPr>
            <a:r>
              <a:rPr lang="en-US" sz="2400">
                <a:latin typeface="Myriad" panose="020B0604020202020204" charset="0"/>
                <a:cs typeface="Myriad" panose="020B0604020202020204" charset="0"/>
              </a:rPr>
              <a:t>5-10 hour flight			USD1,000 </a:t>
            </a:r>
          </a:p>
          <a:p>
            <a:pPr marL="742950" lvl="1" indent="-285750">
              <a:buBlip>
                <a:blip r:embed="rId2"/>
              </a:buBlip>
            </a:pPr>
            <a:r>
              <a:rPr lang="en-US" sz="2400">
                <a:latin typeface="Myriad" panose="020B0604020202020204" charset="0"/>
                <a:cs typeface="Myriad" panose="020B0604020202020204" charset="0"/>
              </a:rPr>
              <a:t>More than 10-hour flight		USD1,500</a:t>
            </a:r>
          </a:p>
          <a:p>
            <a:pPr lvl="1"/>
            <a:r>
              <a:rPr lang="en-US" sz="2400">
                <a:latin typeface="Myriad" panose="020B0604020202020204" charset="0"/>
                <a:cs typeface="Myriad" panose="020B0604020202020204" charset="0"/>
                <a:sym typeface="Wingdings" panose="05000000000000000000" pitchFamily="2" charset="2"/>
              </a:rPr>
              <a:t> </a:t>
            </a:r>
            <a:r>
              <a:rPr lang="en-US" sz="2400">
                <a:latin typeface="Myriad" panose="020B0604020202020204" charset="0"/>
                <a:cs typeface="Myriad" panose="020B0604020202020204" charset="0"/>
              </a:rPr>
              <a:t>Please note, layovers do NOT count as flight hours.</a:t>
            </a:r>
          </a:p>
          <a:p>
            <a:endParaRPr lang="en-US" sz="2400">
              <a:latin typeface="Myriad" panose="020B0604020202020204" charset="0"/>
              <a:cs typeface="Myriad" panose="020B0604020202020204" charset="0"/>
            </a:endParaRPr>
          </a:p>
          <a:p>
            <a:pPr marL="285750" indent="-285750">
              <a:buBlip>
                <a:blip r:embed="rId2"/>
              </a:buBlip>
            </a:pPr>
            <a:endParaRPr lang="en-US" sz="2400">
              <a:latin typeface="Myriad" panose="020B0604020202020204" charset="0"/>
              <a:cs typeface="Myriad" panose="020B0604020202020204" charset="0"/>
            </a:endParaRPr>
          </a:p>
          <a:p>
            <a:pPr marL="285750" indent="-285750">
              <a:buBlip>
                <a:blip r:embed="rId2"/>
              </a:buBlip>
            </a:pPr>
            <a:endParaRPr lang="en-US" sz="2400">
              <a:highlight>
                <a:srgbClr val="FFFF00"/>
              </a:highlight>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0AA4BEB7-3DF2-8088-F4D7-4E360296175C}"/>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4207660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496A8-49BD-4030-CAC6-3272FBA86EB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B7F270E-A203-8429-D0B2-E280F1A32DD2}"/>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9E0830E9-70B5-0B60-2DB2-A70197E47405}"/>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E628972D-4D5B-8D24-7B84-8BE35C6592A2}"/>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8BC41CCC-219A-C320-0282-0FB2E6692240}"/>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2DE2C104-6C1D-411A-6030-14C1D71A0FE7}"/>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EF7B9B2-D5FC-A9A0-D276-677A6CCCBC39}"/>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Grants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909A1E5B-091E-ACAB-4785-C95F340A2FD0}"/>
              </a:ext>
            </a:extLst>
          </p:cNvPr>
          <p:cNvSpPr txBox="1"/>
          <p:nvPr/>
        </p:nvSpPr>
        <p:spPr>
          <a:xfrm>
            <a:off x="6997944" y="1562100"/>
            <a:ext cx="10832856" cy="8586966"/>
          </a:xfrm>
          <a:prstGeom prst="rect">
            <a:avLst/>
          </a:prstGeom>
        </p:spPr>
        <p:txBody>
          <a:bodyPr wrap="square" lIns="0" tIns="0" rIns="0" bIns="0" rtlCol="0" anchor="t">
            <a:spAutoFit/>
          </a:bodyPr>
          <a:lstStyle/>
          <a:p>
            <a:pPr marL="342900" indent="-342900">
              <a:spcAft>
                <a:spcPts val="1200"/>
              </a:spcAft>
              <a:buBlip>
                <a:blip r:embed="rId2"/>
              </a:buBlip>
            </a:pPr>
            <a:r>
              <a:rPr lang="en-US" sz="2400">
                <a:latin typeface="Myriad" panose="020B0604020202020204" charset="0"/>
                <a:cs typeface="Myriad" panose="020B0604020202020204" charset="0"/>
              </a:rPr>
              <a:t>Networks are encouraged to hold or sponsor events consistent with the goals of IWIRC.   </a:t>
            </a:r>
          </a:p>
          <a:p>
            <a:pPr marL="800100" lvl="1" indent="-342900">
              <a:spcAft>
                <a:spcPts val="1200"/>
              </a:spcAft>
              <a:buBlip>
                <a:blip r:embed="rId2"/>
              </a:buBlip>
            </a:pPr>
            <a:r>
              <a:rPr lang="en-US" sz="2400">
                <a:latin typeface="Myriad" panose="020B0604020202020204" charset="0"/>
                <a:cs typeface="Myriad" panose="020B0604020202020204" charset="0"/>
              </a:rPr>
              <a:t>While it is expected that events will be funded by the Networks (through local sponsorship or admission fees), IWIRC International allocates a portion of the annual budget for grants to support the growth and development of the networks. </a:t>
            </a:r>
          </a:p>
          <a:p>
            <a:pPr marL="342900" indent="-342900">
              <a:spcAft>
                <a:spcPts val="1200"/>
              </a:spcAft>
              <a:buBlip>
                <a:blip r:embed="rId2"/>
              </a:buBlip>
            </a:pPr>
            <a:r>
              <a:rPr lang="en-US" sz="2400">
                <a:latin typeface="Myriad" panose="020B0604020202020204" charset="0"/>
                <a:cs typeface="Myriad" panose="020B0604020202020204" charset="0"/>
              </a:rPr>
              <a:t>No more than </a:t>
            </a:r>
            <a:r>
              <a:rPr lang="en-US" sz="2400" b="1">
                <a:latin typeface="Myriad" panose="020B0604020202020204" charset="0"/>
                <a:cs typeface="Myriad" panose="020B0604020202020204" charset="0"/>
              </a:rPr>
              <a:t>50%</a:t>
            </a:r>
            <a:r>
              <a:rPr lang="en-US" sz="2400">
                <a:latin typeface="Myriad" panose="020B0604020202020204" charset="0"/>
                <a:cs typeface="Myriad" panose="020B0604020202020204" charset="0"/>
              </a:rPr>
              <a:t> of the budgeted net cost will be covered by a grant.</a:t>
            </a:r>
          </a:p>
          <a:p>
            <a:pPr marL="342900" indent="-342900">
              <a:spcAft>
                <a:spcPts val="1200"/>
              </a:spcAft>
              <a:buBlip>
                <a:blip r:embed="rId2"/>
              </a:buBlip>
            </a:pPr>
            <a:r>
              <a:rPr lang="en-US" sz="2400">
                <a:latin typeface="Myriad" panose="020B0604020202020204" charset="0"/>
                <a:cs typeface="Myriad" panose="020B0604020202020204" charset="0"/>
              </a:rPr>
              <a:t>Generally limited to </a:t>
            </a:r>
            <a:r>
              <a:rPr lang="en-US" sz="2400" b="1">
                <a:latin typeface="Myriad" panose="020B0604020202020204" charset="0"/>
                <a:cs typeface="Myriad" panose="020B0604020202020204" charset="0"/>
              </a:rPr>
              <a:t>1 grant per Network</a:t>
            </a:r>
            <a:r>
              <a:rPr lang="en-US" sz="2400">
                <a:latin typeface="Myriad" panose="020B0604020202020204" charset="0"/>
                <a:cs typeface="Myriad" panose="020B0604020202020204" charset="0"/>
              </a:rPr>
              <a:t> per year.  </a:t>
            </a:r>
            <a:endParaRPr lang="en-US" sz="2400">
              <a:latin typeface="Myriad" panose="020B0604020202020204" charset="0"/>
              <a:cs typeface="Myriad" panose="020B0604020202020204" charset="0"/>
              <a:hlinkClick r:id="rId3"/>
            </a:endParaRPr>
          </a:p>
          <a:p>
            <a:pPr marL="342900" indent="-342900">
              <a:spcAft>
                <a:spcPts val="1200"/>
              </a:spcAft>
              <a:buBlip>
                <a:blip r:embed="rId2"/>
              </a:buBlip>
            </a:pPr>
            <a:r>
              <a:rPr lang="en-US" sz="2400">
                <a:latin typeface="Myriad" panose="020B0604020202020204" charset="0"/>
                <a:cs typeface="Myriad" panose="020B0604020202020204" charset="0"/>
              </a:rPr>
              <a:t>Grants may be used for a variety of events/initiatives including:</a:t>
            </a:r>
          </a:p>
          <a:p>
            <a:pPr marL="800100" lvl="1" indent="-342900">
              <a:spcAft>
                <a:spcPts val="1200"/>
              </a:spcAft>
              <a:buBlip>
                <a:blip r:embed="rId2"/>
              </a:buBlip>
            </a:pPr>
            <a:r>
              <a:rPr lang="en-US" sz="2400">
                <a:latin typeface="Myriad" panose="020B0604020202020204" charset="0"/>
                <a:cs typeface="Myriad" panose="020B0604020202020204" charset="0"/>
              </a:rPr>
              <a:t>Network Signing Bonus </a:t>
            </a:r>
          </a:p>
          <a:p>
            <a:pPr marL="800100" lvl="1" indent="-342900">
              <a:spcAft>
                <a:spcPts val="1200"/>
              </a:spcAft>
              <a:buBlip>
                <a:blip r:embed="rId2"/>
              </a:buBlip>
            </a:pPr>
            <a:r>
              <a:rPr lang="en-US" sz="2400">
                <a:latin typeface="Myriad" panose="020B0604020202020204" charset="0"/>
                <a:cs typeface="Myriad" panose="020B0604020202020204" charset="0"/>
              </a:rPr>
              <a:t>Regional &amp; Multiple Network Events </a:t>
            </a:r>
          </a:p>
          <a:p>
            <a:pPr marL="800100" lvl="1" indent="-342900">
              <a:spcAft>
                <a:spcPts val="1200"/>
              </a:spcAft>
              <a:buBlip>
                <a:blip r:embed="rId2"/>
              </a:buBlip>
            </a:pPr>
            <a:r>
              <a:rPr lang="en-US" sz="2400">
                <a:latin typeface="Myriad" panose="020B0604020202020204" charset="0"/>
                <a:cs typeface="Myriad" panose="020B0604020202020204" charset="0"/>
              </a:rPr>
              <a:t>Recruiting Events </a:t>
            </a:r>
          </a:p>
          <a:p>
            <a:pPr marL="342900" indent="-342900">
              <a:spcAft>
                <a:spcPts val="1200"/>
              </a:spcAft>
              <a:buBlip>
                <a:blip r:embed="rId2"/>
              </a:buBlip>
            </a:pPr>
            <a:r>
              <a:rPr lang="en-US" sz="2400" b="1">
                <a:latin typeface="Myriad" panose="020B0604020202020204" charset="0"/>
                <a:cs typeface="Myriad" panose="020B0604020202020204" charset="0"/>
              </a:rPr>
              <a:t>$50,000 </a:t>
            </a:r>
            <a:r>
              <a:rPr lang="en-US" sz="2400">
                <a:latin typeface="Myriad" panose="020B0604020202020204" charset="0"/>
                <a:cs typeface="Myriad" panose="020B0604020202020204" charset="0"/>
              </a:rPr>
              <a:t>budgeted for Network Grants in 2026.</a:t>
            </a:r>
          </a:p>
          <a:p>
            <a:endParaRPr lang="en-US" sz="2400">
              <a:latin typeface="Myriad" panose="020B0604020202020204" charset="0"/>
              <a:cs typeface="Myriad" panose="020B0604020202020204" charset="0"/>
              <a:sym typeface="Wingdings" panose="05000000000000000000" pitchFamily="2" charset="2"/>
              <a:hlinkClick r:id="rId3"/>
            </a:endParaRPr>
          </a:p>
          <a:p>
            <a:pPr marL="342900" indent="-342900">
              <a:buFont typeface="Wingdings" panose="05000000000000000000" pitchFamily="2" charset="2"/>
              <a:buChar char="à"/>
            </a:pPr>
            <a:r>
              <a:rPr lang="en-US" sz="2400" b="1">
                <a:latin typeface="Myriad" panose="020B0604020202020204" charset="0"/>
                <a:cs typeface="Myriad" panose="020B0604020202020204" charset="0"/>
                <a:hlinkClick r:id="rId3"/>
              </a:rPr>
              <a:t>Click here to access the grant request form.</a:t>
            </a:r>
            <a:endParaRPr lang="en-US" sz="2400" b="1">
              <a:latin typeface="Myriad" panose="020B0604020202020204" charset="0"/>
              <a:cs typeface="Myriad" panose="020B0604020202020204" charset="0"/>
            </a:endParaRPr>
          </a:p>
          <a:p>
            <a:endParaRPr lang="en-US" sz="2400">
              <a:latin typeface="Myriad" panose="020B0604020202020204" charset="0"/>
              <a:cs typeface="Myriad" panose="020B0604020202020204" charset="0"/>
            </a:endParaRPr>
          </a:p>
          <a:p>
            <a:endParaRPr lang="en-US" sz="2800">
              <a:latin typeface="Myriad" panose="020B0604020202020204" charset="0"/>
              <a:cs typeface="Myriad" panose="020B0604020202020204" charset="0"/>
            </a:endParaRPr>
          </a:p>
          <a:p>
            <a:pPr marL="285750" indent="-285750">
              <a:buBlip>
                <a:blip r:embed="rId2"/>
              </a:buBlip>
            </a:pPr>
            <a:endParaRPr lang="en-US" sz="2800">
              <a:latin typeface="Myriad" panose="020B0604020202020204" charset="0"/>
              <a:cs typeface="Myriad" panose="020B0604020202020204" charset="0"/>
            </a:endParaRPr>
          </a:p>
          <a:p>
            <a:pPr marL="285750" indent="-285750">
              <a:buBlip>
                <a:blip r:embed="rId2"/>
              </a:buBlip>
            </a:pPr>
            <a:endParaRPr lang="en-US" sz="2800">
              <a:highlight>
                <a:srgbClr val="FFFF00"/>
              </a:highlight>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4413D8EF-5F1A-793B-D70F-0E13CC019A6B}"/>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27065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BFB81-737B-D3E7-07A3-7A21ABA5B4B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1D82A6-EC06-9CFD-1C6A-943E87129896}"/>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16A9336D-1AEE-2147-91F4-71A42084ED17}"/>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D005AFAE-4873-419C-BD55-2A4E232362F9}"/>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51BAAE3A-6445-9C71-4BD8-FA9E2FF654D9}"/>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CA72FFE7-74C6-A149-B2BA-D52FB70A3654}"/>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FF6170E8-66EA-0C4A-E6F2-77E9C864AC19}"/>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31F2900A-A241-10B0-790F-BFFCF4618EBD}"/>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Initiatives</a:t>
              </a:r>
            </a:p>
          </p:txBody>
        </p:sp>
      </p:grpSp>
      <p:sp>
        <p:nvSpPr>
          <p:cNvPr id="9" name="TextBox 9">
            <a:extLst>
              <a:ext uri="{FF2B5EF4-FFF2-40B4-BE49-F238E27FC236}">
                <a16:creationId xmlns:a16="http://schemas.microsoft.com/office/drawing/2014/main" id="{1CC253D1-D3AA-AD1F-B2C7-79850C38378A}"/>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B957322C-8E21-DF2F-0AB3-A7EA6C7EB037}"/>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193545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45913" y="1629598"/>
            <a:ext cx="3324708" cy="3321330"/>
            <a:chOff x="0" y="0"/>
            <a:chExt cx="4432944" cy="4428440"/>
          </a:xfrm>
        </p:grpSpPr>
        <p:pic>
          <p:nvPicPr>
            <p:cNvPr id="3" name="Picture 3"/>
            <p:cNvPicPr>
              <a:picLocks noChangeAspect="1"/>
            </p:cNvPicPr>
            <p:nvPr/>
          </p:nvPicPr>
          <p:blipFill>
            <a:blip r:embed="rId2"/>
            <a:srcRect l="26225" r="26225"/>
            <a:stretch>
              <a:fillRect/>
            </a:stretch>
          </p:blipFill>
          <p:spPr>
            <a:xfrm>
              <a:off x="0" y="0"/>
              <a:ext cx="4432944" cy="4428440"/>
            </a:xfrm>
            <a:prstGeom prst="rect">
              <a:avLst/>
            </a:prstGeom>
          </p:spPr>
        </p:pic>
      </p:grpSp>
      <p:grpSp>
        <p:nvGrpSpPr>
          <p:cNvPr id="4" name="Group 4"/>
          <p:cNvGrpSpPr/>
          <p:nvPr/>
        </p:nvGrpSpPr>
        <p:grpSpPr>
          <a:xfrm>
            <a:off x="9245913" y="5336072"/>
            <a:ext cx="3324708" cy="3321330"/>
            <a:chOff x="0" y="0"/>
            <a:chExt cx="4432944" cy="4428440"/>
          </a:xfrm>
        </p:grpSpPr>
        <p:pic>
          <p:nvPicPr>
            <p:cNvPr id="5" name="Picture 5"/>
            <p:cNvPicPr>
              <a:picLocks noChangeAspect="1"/>
            </p:cNvPicPr>
            <p:nvPr/>
          </p:nvPicPr>
          <p:blipFill>
            <a:blip r:embed="rId3"/>
            <a:srcRect l="10990" r="22316"/>
            <a:stretch>
              <a:fillRect/>
            </a:stretch>
          </p:blipFill>
          <p:spPr>
            <a:xfrm>
              <a:off x="0" y="0"/>
              <a:ext cx="4432944" cy="4428440"/>
            </a:xfrm>
            <a:prstGeom prst="rect">
              <a:avLst/>
            </a:prstGeom>
          </p:spPr>
        </p:pic>
      </p:grpSp>
      <p:grpSp>
        <p:nvGrpSpPr>
          <p:cNvPr id="6" name="Group 6"/>
          <p:cNvGrpSpPr/>
          <p:nvPr/>
        </p:nvGrpSpPr>
        <p:grpSpPr>
          <a:xfrm>
            <a:off x="12960112" y="5336072"/>
            <a:ext cx="3324708" cy="3321330"/>
            <a:chOff x="0" y="0"/>
            <a:chExt cx="4432944" cy="4428440"/>
          </a:xfrm>
        </p:grpSpPr>
        <p:pic>
          <p:nvPicPr>
            <p:cNvPr id="7" name="Picture 7"/>
            <p:cNvPicPr>
              <a:picLocks noChangeAspect="1"/>
            </p:cNvPicPr>
            <p:nvPr/>
          </p:nvPicPr>
          <p:blipFill>
            <a:blip r:embed="rId4"/>
            <a:srcRect l="16653" r="16653"/>
            <a:stretch>
              <a:fillRect/>
            </a:stretch>
          </p:blipFill>
          <p:spPr>
            <a:xfrm>
              <a:off x="0" y="0"/>
              <a:ext cx="4432944" cy="4428440"/>
            </a:xfrm>
            <a:prstGeom prst="rect">
              <a:avLst/>
            </a:prstGeom>
          </p:spPr>
        </p:pic>
      </p:grpSp>
      <p:grpSp>
        <p:nvGrpSpPr>
          <p:cNvPr id="8" name="Group 8"/>
          <p:cNvGrpSpPr/>
          <p:nvPr/>
        </p:nvGrpSpPr>
        <p:grpSpPr>
          <a:xfrm>
            <a:off x="12960112" y="1629598"/>
            <a:ext cx="3324708" cy="3321330"/>
            <a:chOff x="0" y="0"/>
            <a:chExt cx="4432944" cy="4428440"/>
          </a:xfrm>
        </p:grpSpPr>
        <p:pic>
          <p:nvPicPr>
            <p:cNvPr id="9" name="Picture 9"/>
            <p:cNvPicPr>
              <a:picLocks noChangeAspect="1"/>
            </p:cNvPicPr>
            <p:nvPr/>
          </p:nvPicPr>
          <p:blipFill>
            <a:blip r:embed="rId5"/>
            <a:srcRect l="28334" r="4973"/>
            <a:stretch>
              <a:fillRect/>
            </a:stretch>
          </p:blipFill>
          <p:spPr>
            <a:xfrm>
              <a:off x="0" y="0"/>
              <a:ext cx="4432944" cy="4428440"/>
            </a:xfrm>
            <a:prstGeom prst="rect">
              <a:avLst/>
            </a:prstGeom>
          </p:spPr>
        </p:pic>
      </p:grpSp>
      <p:sp>
        <p:nvSpPr>
          <p:cNvPr id="10" name="TextBox 10"/>
          <p:cNvSpPr txBox="1"/>
          <p:nvPr/>
        </p:nvSpPr>
        <p:spPr>
          <a:xfrm>
            <a:off x="1599747" y="2361490"/>
            <a:ext cx="7051756" cy="1025281"/>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000000"/>
                </a:solidFill>
                <a:latin typeface="Myriad Bold"/>
                <a:ea typeface="Myriad Bold"/>
                <a:cs typeface="Myriad Bold"/>
                <a:sym typeface="Myriad Bold"/>
              </a:rPr>
              <a:t>FAQs</a:t>
            </a:r>
          </a:p>
        </p:txBody>
      </p:sp>
      <p:sp>
        <p:nvSpPr>
          <p:cNvPr id="17" name="Freeform 17"/>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6"/>
            <a:stretch>
              <a:fillRect/>
            </a:stretch>
          </a:blipFill>
        </p:spPr>
        <p:txBody>
          <a:bodyPr/>
          <a:lstStyle/>
          <a:p>
            <a:endParaRPr lang="en-US"/>
          </a:p>
        </p:txBody>
      </p:sp>
      <p:sp>
        <p:nvSpPr>
          <p:cNvPr id="20" name="TextBox 8">
            <a:extLst>
              <a:ext uri="{FF2B5EF4-FFF2-40B4-BE49-F238E27FC236}">
                <a16:creationId xmlns:a16="http://schemas.microsoft.com/office/drawing/2014/main" id="{4CC7E319-2543-4B06-8E1D-199868127A06}"/>
              </a:ext>
            </a:extLst>
          </p:cNvPr>
          <p:cNvSpPr txBox="1"/>
          <p:nvPr/>
        </p:nvSpPr>
        <p:spPr>
          <a:xfrm>
            <a:off x="1761091" y="3591793"/>
            <a:ext cx="7484822" cy="5586145"/>
          </a:xfrm>
          <a:prstGeom prst="rect">
            <a:avLst/>
          </a:prstGeom>
        </p:spPr>
        <p:txBody>
          <a:bodyPr wrap="square" lIns="0" tIns="0" rIns="0" bIns="0" rtlCol="0" anchor="t">
            <a:spAutoFit/>
          </a:bodyPr>
          <a:lstStyle/>
          <a:p>
            <a:pPr marL="285750" indent="-285750">
              <a:spcAft>
                <a:spcPts val="1000"/>
              </a:spcAft>
              <a:buBlip>
                <a:blip r:embed="rId7"/>
              </a:buBlip>
            </a:pPr>
            <a:r>
              <a:rPr lang="en-US" sz="2400">
                <a:latin typeface="Myriad" panose="020B0604020202020204" charset="0"/>
                <a:cs typeface="Myriad" panose="020B0604020202020204" charset="0"/>
              </a:rPr>
              <a:t>The “idea” for IWIRC was born in 1993</a:t>
            </a:r>
          </a:p>
          <a:p>
            <a:pPr marL="285750" indent="-285750">
              <a:spcAft>
                <a:spcPts val="1000"/>
              </a:spcAft>
              <a:buBlip>
                <a:blip r:embed="rId7"/>
              </a:buBlip>
            </a:pPr>
            <a:r>
              <a:rPr lang="en-US" sz="2400">
                <a:latin typeface="Myriad" panose="020B0604020202020204" charset="0"/>
                <a:cs typeface="Myriad" panose="020B0604020202020204" charset="0"/>
              </a:rPr>
              <a:t>The first members joined in 1994</a:t>
            </a:r>
          </a:p>
          <a:p>
            <a:pPr marL="285750" indent="-285750">
              <a:spcAft>
                <a:spcPts val="1000"/>
              </a:spcAft>
              <a:buBlip>
                <a:blip r:embed="rId7"/>
              </a:buBlip>
            </a:pPr>
            <a:r>
              <a:rPr lang="en-US" sz="2400">
                <a:latin typeface="Myriad" panose="020B0604020202020204" charset="0"/>
                <a:cs typeface="Myriad" panose="020B0604020202020204" charset="0"/>
              </a:rPr>
              <a:t>The Founders were: </a:t>
            </a:r>
          </a:p>
          <a:p>
            <a:pPr lvl="1"/>
            <a:r>
              <a:rPr lang="en-US" sz="2400">
                <a:latin typeface="Myriad" panose="020B0604020202020204" charset="0"/>
                <a:cs typeface="Myriad" panose="020B0604020202020204" charset="0"/>
              </a:rPr>
              <a:t>	Selinda Melnik, Attorney</a:t>
            </a:r>
          </a:p>
          <a:p>
            <a:pPr lvl="1"/>
            <a:r>
              <a:rPr lang="en-US" sz="2400">
                <a:latin typeface="Myriad" panose="020B0604020202020204" charset="0"/>
                <a:cs typeface="Myriad" panose="020B0604020202020204" charset="0"/>
              </a:rPr>
              <a:t>	Laureen Ryan, Accountant</a:t>
            </a:r>
            <a:br>
              <a:rPr lang="en-US" sz="2400">
                <a:latin typeface="Myriad" panose="020B0604020202020204" charset="0"/>
                <a:cs typeface="Myriad" panose="020B0604020202020204" charset="0"/>
              </a:rPr>
            </a:br>
            <a:r>
              <a:rPr lang="en-US" sz="2400">
                <a:latin typeface="Myriad" panose="020B0604020202020204" charset="0"/>
                <a:cs typeface="Myriad" panose="020B0604020202020204" charset="0"/>
              </a:rPr>
              <a:t>	Martha Fetner, Banker</a:t>
            </a:r>
          </a:p>
          <a:p>
            <a:pPr marL="285750" indent="-285750">
              <a:spcBef>
                <a:spcPts val="1000"/>
              </a:spcBef>
              <a:spcAft>
                <a:spcPts val="1000"/>
              </a:spcAft>
              <a:buBlip>
                <a:blip r:embed="rId7"/>
              </a:buBlip>
            </a:pPr>
            <a:r>
              <a:rPr lang="en-US" sz="2400">
                <a:latin typeface="Myriad" panose="020B0604020202020204" charset="0"/>
                <a:cs typeface="Myriad" panose="020B0604020202020204" charset="0"/>
              </a:rPr>
              <a:t>Membership is comprised of every discipline</a:t>
            </a:r>
          </a:p>
          <a:p>
            <a:pPr marL="285750" indent="-285750">
              <a:spcAft>
                <a:spcPts val="1000"/>
              </a:spcAft>
              <a:buBlip>
                <a:blip r:embed="rId7"/>
              </a:buBlip>
            </a:pPr>
            <a:r>
              <a:rPr lang="en-US" sz="2400">
                <a:latin typeface="Myriad" panose="020B0604020202020204" charset="0"/>
                <a:cs typeface="Myriad" panose="020B0604020202020204" charset="0"/>
              </a:rPr>
              <a:t>We do have men that are members</a:t>
            </a:r>
          </a:p>
          <a:p>
            <a:pPr marL="285750" indent="-285750">
              <a:spcAft>
                <a:spcPts val="1000"/>
              </a:spcAft>
              <a:buBlip>
                <a:blip r:embed="rId7"/>
              </a:buBlip>
            </a:pPr>
            <a:r>
              <a:rPr lang="en-US" sz="2400">
                <a:latin typeface="Myriad" panose="020B0604020202020204" charset="0"/>
                <a:cs typeface="Myriad" panose="020B0604020202020204" charset="0"/>
              </a:rPr>
              <a:t>Currently over 2,400 members</a:t>
            </a:r>
          </a:p>
          <a:p>
            <a:pPr marL="742950" lvl="1" indent="-285750">
              <a:spcAft>
                <a:spcPts val="1000"/>
              </a:spcAft>
              <a:buBlip>
                <a:blip r:embed="rId7"/>
              </a:buBlip>
            </a:pPr>
            <a:r>
              <a:rPr lang="en-US" sz="2400">
                <a:latin typeface="Myriad" panose="020B0604020202020204" charset="0"/>
                <a:cs typeface="Myriad" panose="020B0604020202020204" charset="0"/>
              </a:rPr>
              <a:t>5 continents</a:t>
            </a:r>
          </a:p>
          <a:p>
            <a:pPr marL="742950" lvl="1" indent="-285750">
              <a:spcAft>
                <a:spcPts val="1000"/>
              </a:spcAft>
              <a:buBlip>
                <a:blip r:embed="rId7"/>
              </a:buBlip>
            </a:pPr>
            <a:r>
              <a:rPr lang="en-US" sz="2400">
                <a:latin typeface="Myriad" panose="020B0604020202020204" charset="0"/>
                <a:cs typeface="Myriad" panose="020B0604020202020204" charset="0"/>
              </a:rPr>
              <a:t>43 countries</a:t>
            </a:r>
          </a:p>
          <a:p>
            <a:pPr marL="742950" lvl="1" indent="-285750">
              <a:spcAft>
                <a:spcPts val="1000"/>
              </a:spcAft>
              <a:buBlip>
                <a:blip r:embed="rId7"/>
              </a:buBlip>
            </a:pPr>
            <a:r>
              <a:rPr lang="en-US" sz="2400">
                <a:latin typeface="Myriad" panose="020B0604020202020204" charset="0"/>
                <a:cs typeface="Myriad" panose="020B0604020202020204" charset="0"/>
              </a:rPr>
              <a:t>57 networks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3134A-0CCA-DAC4-D0F1-EC54E95CA1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6C48D1C-FBA8-C218-D634-45AF03E2EF06}"/>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F1E435A4-01C4-F7E4-8FF7-B00569CC0372}"/>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2F179313-A11A-E0B6-B0EA-153CA5B651AE}"/>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47ABD3D1-5542-8016-DBD1-48E05CD6CB43}"/>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D9EE5C44-FE8D-3964-C607-E4B68CC3FB79}"/>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4361EC1-A847-CD53-6B0D-50DC8863C568}"/>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2025 Initiatives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6737F0AD-FD9E-7B16-4D14-12833113C48D}"/>
              </a:ext>
            </a:extLst>
          </p:cNvPr>
          <p:cNvSpPr txBox="1"/>
          <p:nvPr/>
        </p:nvSpPr>
        <p:spPr>
          <a:xfrm>
            <a:off x="6997944" y="1562100"/>
            <a:ext cx="10832856" cy="7227620"/>
          </a:xfrm>
          <a:prstGeom prst="rect">
            <a:avLst/>
          </a:prstGeom>
        </p:spPr>
        <p:txBody>
          <a:bodyPr wrap="square" lIns="0" tIns="0" rIns="0" bIns="0" rtlCol="0" anchor="t">
            <a:spAutoFit/>
          </a:bodyPr>
          <a:lstStyle/>
          <a:p>
            <a:pPr marL="342900" indent="-342900">
              <a:spcAft>
                <a:spcPts val="500"/>
              </a:spcAft>
              <a:buBlip>
                <a:blip r:embed="rId2"/>
              </a:buBlip>
            </a:pPr>
            <a:r>
              <a:rPr lang="en-US" sz="2400" b="1">
                <a:latin typeface="Myriad" panose="020B0604020202020204" charset="0"/>
                <a:cs typeface="Myriad" panose="020B0604020202020204" charset="0"/>
              </a:rPr>
              <a:t>Communications and DIB</a:t>
            </a:r>
            <a:r>
              <a:rPr lang="en-US" sz="2400">
                <a:latin typeface="Myriad" panose="020B0604020202020204" charset="0"/>
                <a:cs typeface="Myriad" panose="020B0604020202020204" charset="0"/>
              </a:rPr>
              <a:t>: review the communications and DIB policies</a:t>
            </a:r>
          </a:p>
          <a:p>
            <a:pPr marL="342900" indent="-342900">
              <a:spcAft>
                <a:spcPts val="500"/>
              </a:spcAft>
              <a:buBlip>
                <a:blip r:embed="rId2"/>
              </a:buBlip>
            </a:pPr>
            <a:r>
              <a:rPr lang="en-US" sz="2400" b="1">
                <a:latin typeface="Myriad" panose="020B0604020202020204" charset="0"/>
                <a:cs typeface="Myriad" panose="020B0604020202020204" charset="0"/>
              </a:rPr>
              <a:t>Governance Structure: </a:t>
            </a:r>
            <a:r>
              <a:rPr lang="en-US" sz="2400">
                <a:latin typeface="Myriad" panose="020B0604020202020204" charset="0"/>
                <a:cs typeface="Myriad" panose="020B0604020202020204" charset="0"/>
              </a:rPr>
              <a:t>goal to analyze the IWIRC leadership structure resulted in:</a:t>
            </a:r>
          </a:p>
          <a:p>
            <a:pPr marL="800100" lvl="1" indent="-342900">
              <a:spcAft>
                <a:spcPts val="500"/>
              </a:spcAft>
              <a:buBlip>
                <a:blip r:embed="rId2"/>
              </a:buBlip>
            </a:pPr>
            <a:r>
              <a:rPr lang="en-US" sz="2400">
                <a:latin typeface="Myriad" panose="020B0604020202020204" charset="0"/>
                <a:cs typeface="Myriad" panose="020B0604020202020204" charset="0"/>
              </a:rPr>
              <a:t>Amended bylaws</a:t>
            </a:r>
          </a:p>
          <a:p>
            <a:pPr marL="800100" lvl="1" indent="-342900">
              <a:spcAft>
                <a:spcPts val="500"/>
              </a:spcAft>
              <a:buBlip>
                <a:blip r:embed="rId2"/>
              </a:buBlip>
            </a:pPr>
            <a:r>
              <a:rPr lang="en-US" sz="2400">
                <a:latin typeface="Myriad" panose="020B0604020202020204" charset="0"/>
                <a:cs typeface="Myriad" panose="020B0604020202020204" charset="0"/>
              </a:rPr>
              <a:t>New leadership structure</a:t>
            </a:r>
          </a:p>
          <a:p>
            <a:pPr marL="800100" lvl="1" indent="-342900">
              <a:spcAft>
                <a:spcPts val="500"/>
              </a:spcAft>
              <a:buBlip>
                <a:blip r:embed="rId2"/>
              </a:buBlip>
            </a:pPr>
            <a:r>
              <a:rPr lang="en-US" sz="2400">
                <a:latin typeface="Myriad" panose="020B0604020202020204" charset="0"/>
                <a:cs typeface="Myriad" panose="020B0604020202020204" charset="0"/>
              </a:rPr>
              <a:t>New committee application process</a:t>
            </a:r>
          </a:p>
          <a:p>
            <a:pPr marL="800100" lvl="1" indent="-342900">
              <a:spcAft>
                <a:spcPts val="500"/>
              </a:spcAft>
              <a:buBlip>
                <a:blip r:embed="rId2"/>
              </a:buBlip>
            </a:pPr>
            <a:r>
              <a:rPr lang="en-US" sz="2400">
                <a:latin typeface="Myriad" panose="020B0604020202020204" charset="0"/>
                <a:cs typeface="Myriad" panose="020B0604020202020204" charset="0"/>
              </a:rPr>
              <a:t>Drafting committee terms of reference</a:t>
            </a:r>
          </a:p>
          <a:p>
            <a:pPr marL="800100" lvl="1" indent="-342900">
              <a:spcAft>
                <a:spcPts val="500"/>
              </a:spcAft>
              <a:buBlip>
                <a:blip r:embed="rId2"/>
              </a:buBlip>
            </a:pPr>
            <a:r>
              <a:rPr lang="en-US" sz="2400">
                <a:latin typeface="Myriad" panose="020B0604020202020204" charset="0"/>
                <a:cs typeface="Myriad" panose="020B0604020202020204" charset="0"/>
              </a:rPr>
              <a:t>Amended Code of Conduct and Ethics</a:t>
            </a:r>
          </a:p>
          <a:p>
            <a:pPr marL="342900" indent="-342900">
              <a:spcAft>
                <a:spcPts val="500"/>
              </a:spcAft>
              <a:buBlip>
                <a:blip r:embed="rId2"/>
              </a:buBlip>
            </a:pPr>
            <a:r>
              <a:rPr lang="en-US" sz="2400" b="1">
                <a:latin typeface="Myriad" panose="020B0604020202020204" charset="0"/>
                <a:cs typeface="Myriad" panose="020B0604020202020204" charset="0"/>
              </a:rPr>
              <a:t>Technology</a:t>
            </a:r>
            <a:r>
              <a:rPr lang="en-US" sz="2400">
                <a:latin typeface="Myriad" panose="020B0604020202020204" charset="0"/>
                <a:cs typeface="Myriad" panose="020B0604020202020204" charset="0"/>
              </a:rPr>
              <a:t>: investigate technology systems and improvements, including potential revamp of website</a:t>
            </a:r>
          </a:p>
          <a:p>
            <a:pPr marL="342900" indent="-342900">
              <a:spcAft>
                <a:spcPts val="500"/>
              </a:spcAft>
              <a:buBlip>
                <a:blip r:embed="rId2"/>
              </a:buBlip>
            </a:pPr>
            <a:r>
              <a:rPr lang="en-US" sz="2400" b="1">
                <a:latin typeface="Myriad" panose="020B0604020202020204" charset="0"/>
                <a:cs typeface="Myriad" panose="020B0604020202020204" charset="0"/>
              </a:rPr>
              <a:t>Finance</a:t>
            </a:r>
            <a:r>
              <a:rPr lang="en-US" sz="2400">
                <a:latin typeface="Myriad" panose="020B0604020202020204" charset="0"/>
                <a:cs typeface="Myriad" panose="020B0604020202020204" charset="0"/>
              </a:rPr>
              <a:t>: overhaul financial reporting for easier review</a:t>
            </a:r>
          </a:p>
          <a:p>
            <a:pPr marL="342900" indent="-342900">
              <a:spcAft>
                <a:spcPts val="500"/>
              </a:spcAft>
              <a:buBlip>
                <a:blip r:embed="rId2"/>
              </a:buBlip>
            </a:pPr>
            <a:r>
              <a:rPr lang="en-US" sz="2400" b="1">
                <a:latin typeface="Myriad" panose="020B0604020202020204" charset="0"/>
                <a:cs typeface="Myriad" panose="020B0604020202020204" charset="0"/>
              </a:rPr>
              <a:t>Programs</a:t>
            </a:r>
            <a:r>
              <a:rPr lang="en-US" sz="2400">
                <a:latin typeface="Myriad" panose="020B0604020202020204" charset="0"/>
                <a:cs typeface="Myriad" panose="020B0604020202020204" charset="0"/>
              </a:rPr>
              <a:t>: plan to hold inaugural flagship conference in 2026</a:t>
            </a:r>
          </a:p>
          <a:p>
            <a:endParaRPr lang="en-US" sz="3200">
              <a:latin typeface="Myriad" panose="020B0604020202020204" charset="0"/>
              <a:cs typeface="Myriad" panose="020B0604020202020204" charset="0"/>
            </a:endParaRPr>
          </a:p>
          <a:p>
            <a:endParaRPr lang="en-US" sz="3600">
              <a:latin typeface="Myriad" panose="020B0604020202020204" charset="0"/>
              <a:cs typeface="Myriad" panose="020B0604020202020204" charset="0"/>
            </a:endParaRPr>
          </a:p>
          <a:p>
            <a:pPr marL="285750" indent="-285750">
              <a:buBlip>
                <a:blip r:embed="rId2"/>
              </a:buBlip>
            </a:pPr>
            <a:endParaRPr lang="en-US" sz="3600">
              <a:latin typeface="Myriad" panose="020B0604020202020204" charset="0"/>
              <a:cs typeface="Myriad" panose="020B0604020202020204" charset="0"/>
            </a:endParaRPr>
          </a:p>
          <a:p>
            <a:pPr marL="285750" indent="-285750">
              <a:buBlip>
                <a:blip r:embed="rId2"/>
              </a:buBlip>
            </a:pPr>
            <a:endParaRPr lang="en-US" sz="3600">
              <a:highlight>
                <a:srgbClr val="FFFF00"/>
              </a:highlight>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515331D0-A9F4-6D1F-6DBD-DA2D4BA2BD7C}"/>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02751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48017-651E-137E-E34E-7F11A5E80C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7515613-A9D0-6F04-E287-C2EC5C26691F}"/>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5E55A0A8-900B-09AE-F784-310553524D62}"/>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59C7240E-2FCC-3335-BAD6-B6BDF5772293}"/>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09AD7484-EF16-373A-F62F-29A5134ADF11}"/>
              </a:ext>
            </a:extLst>
          </p:cNvPr>
          <p:cNvGrpSpPr/>
          <p:nvPr/>
        </p:nvGrpSpPr>
        <p:grpSpPr>
          <a:xfrm>
            <a:off x="-562037" y="2567080"/>
            <a:ext cx="6208982" cy="2844436"/>
            <a:chOff x="-341261" y="-123825"/>
            <a:chExt cx="1635287" cy="749152"/>
          </a:xfrm>
        </p:grpSpPr>
        <p:sp>
          <p:nvSpPr>
            <p:cNvPr id="6" name="Freeform 6">
              <a:extLst>
                <a:ext uri="{FF2B5EF4-FFF2-40B4-BE49-F238E27FC236}">
                  <a16:creationId xmlns:a16="http://schemas.microsoft.com/office/drawing/2014/main" id="{FFFA8B44-86DA-78C5-8203-8652D8984C8E}"/>
                </a:ext>
              </a:extLst>
            </p:cNvPr>
            <p:cNvSpPr/>
            <p:nvPr/>
          </p:nvSpPr>
          <p:spPr>
            <a:xfrm>
              <a:off x="-341261" y="-8676"/>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D06A4CA-B1C7-ED6E-E825-36F22E9E333B}"/>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Ongoing Initiatives</a:t>
              </a:r>
              <a:endParaRPr lang="en-US" sz="5600">
                <a:solidFill>
                  <a:srgbClr val="FFFFFF"/>
                </a:solidFill>
                <a:latin typeface="Myriad Bold"/>
                <a:ea typeface="Myriad Bold"/>
                <a:cs typeface="Myriad Bold"/>
                <a:sym typeface="Myriad Bold"/>
              </a:endParaRPr>
            </a:p>
          </p:txBody>
        </p:sp>
      </p:grpSp>
      <p:sp>
        <p:nvSpPr>
          <p:cNvPr id="8" name="TextBox 8">
            <a:extLst>
              <a:ext uri="{FF2B5EF4-FFF2-40B4-BE49-F238E27FC236}">
                <a16:creationId xmlns:a16="http://schemas.microsoft.com/office/drawing/2014/main" id="{7F6BB471-BFCE-C2BC-0AAD-FD57F6691D03}"/>
              </a:ext>
            </a:extLst>
          </p:cNvPr>
          <p:cNvSpPr txBox="1"/>
          <p:nvPr/>
        </p:nvSpPr>
        <p:spPr>
          <a:xfrm>
            <a:off x="6997944" y="1562100"/>
            <a:ext cx="10832856" cy="5509200"/>
          </a:xfrm>
          <a:prstGeom prst="rect">
            <a:avLst/>
          </a:prstGeom>
        </p:spPr>
        <p:txBody>
          <a:bodyPr wrap="square" lIns="0" tIns="0" rIns="0" bIns="0" rtlCol="0" anchor="t">
            <a:spAutoFit/>
          </a:bodyPr>
          <a:lstStyle/>
          <a:p>
            <a:pPr marL="342900" indent="-342900">
              <a:spcAft>
                <a:spcPts val="1000"/>
              </a:spcAft>
              <a:buBlip>
                <a:blip r:embed="rId2"/>
              </a:buBlip>
            </a:pPr>
            <a:r>
              <a:rPr lang="en-US" sz="2400" b="1">
                <a:latin typeface="Myriad" panose="020B0604020202020204" charset="0"/>
                <a:cs typeface="Myriad" panose="020B0604020202020204" charset="0"/>
              </a:rPr>
              <a:t>Governance Structure: </a:t>
            </a:r>
            <a:r>
              <a:rPr lang="en-US" sz="2400">
                <a:latin typeface="Myriad" panose="020B0604020202020204" charset="0"/>
                <a:cs typeface="Myriad" panose="020B0604020202020204" charset="0"/>
              </a:rPr>
              <a:t>implement new governance and committee structure </a:t>
            </a:r>
          </a:p>
          <a:p>
            <a:pPr marL="342900" indent="-342900">
              <a:spcAft>
                <a:spcPts val="1000"/>
              </a:spcAft>
              <a:buBlip>
                <a:blip r:embed="rId2"/>
              </a:buBlip>
            </a:pPr>
            <a:r>
              <a:rPr lang="en-US" sz="2400" b="1">
                <a:latin typeface="Myriad" panose="020B0604020202020204" charset="0"/>
                <a:cs typeface="Myriad" panose="020B0604020202020204" charset="0"/>
              </a:rPr>
              <a:t>Programs: </a:t>
            </a:r>
            <a:r>
              <a:rPr lang="en-US" sz="2400">
                <a:latin typeface="Myriad" panose="020B0604020202020204" charset="0"/>
                <a:cs typeface="Myriad" panose="020B0604020202020204" charset="0"/>
              </a:rPr>
              <a:t>plan new International flagship conference</a:t>
            </a:r>
          </a:p>
          <a:p>
            <a:pPr marL="342900" indent="-342900">
              <a:spcAft>
                <a:spcPts val="1000"/>
              </a:spcAft>
              <a:buBlip>
                <a:blip r:embed="rId2"/>
              </a:buBlip>
            </a:pPr>
            <a:r>
              <a:rPr lang="en-US" sz="2400" b="1">
                <a:latin typeface="Myriad" panose="020B0604020202020204" charset="0"/>
                <a:cs typeface="Myriad" panose="020B0604020202020204" charset="0"/>
              </a:rPr>
              <a:t>Technology</a:t>
            </a:r>
            <a:r>
              <a:rPr lang="en-US" sz="2400">
                <a:latin typeface="Myriad" panose="020B0604020202020204" charset="0"/>
                <a:cs typeface="Myriad" panose="020B0604020202020204" charset="0"/>
              </a:rPr>
              <a:t>: launch completely redeveloped website with new membership management system and events tracking</a:t>
            </a:r>
          </a:p>
          <a:p>
            <a:pPr marL="342900" indent="-342900">
              <a:spcAft>
                <a:spcPts val="1000"/>
              </a:spcAft>
              <a:buBlip>
                <a:blip r:embed="rId2"/>
              </a:buBlip>
            </a:pPr>
            <a:r>
              <a:rPr lang="en-US" sz="2400" b="1">
                <a:latin typeface="Myriad" panose="020B0604020202020204" charset="0"/>
                <a:cs typeface="Myriad" panose="020B0604020202020204" charset="0"/>
              </a:rPr>
              <a:t>Brand value</a:t>
            </a:r>
            <a:r>
              <a:rPr lang="en-US" sz="2400">
                <a:latin typeface="Myriad" panose="020B0604020202020204" charset="0"/>
                <a:cs typeface="Myriad" panose="020B0604020202020204" charset="0"/>
              </a:rPr>
              <a:t>: analyze IWIRC brand value &amp; identify ways to enhance</a:t>
            </a:r>
            <a:endParaRPr lang="en-US" sz="2400" b="1">
              <a:latin typeface="Myriad" panose="020B0604020202020204" charset="0"/>
              <a:cs typeface="Myriad" panose="020B0604020202020204" charset="0"/>
            </a:endParaRPr>
          </a:p>
          <a:p>
            <a:pPr marL="342900" indent="-342900">
              <a:spcAft>
                <a:spcPts val="1000"/>
              </a:spcAft>
              <a:buBlip>
                <a:blip r:embed="rId2"/>
              </a:buBlip>
            </a:pPr>
            <a:r>
              <a:rPr lang="en-US" sz="2400" b="1">
                <a:latin typeface="Myriad" panose="020B0604020202020204" charset="0"/>
                <a:cs typeface="Myriad" panose="020B0604020202020204" charset="0"/>
              </a:rPr>
              <a:t>Committees: </a:t>
            </a:r>
            <a:r>
              <a:rPr lang="en-US" sz="2400">
                <a:latin typeface="Myriad" panose="020B0604020202020204" charset="0"/>
                <a:cs typeface="Myriad" panose="020B0604020202020204" charset="0"/>
              </a:rPr>
              <a:t>refine scope and responsibilities of DIB Committee</a:t>
            </a:r>
          </a:p>
          <a:p>
            <a:pPr marL="342900" indent="-342900">
              <a:spcAft>
                <a:spcPts val="1000"/>
              </a:spcAft>
              <a:buBlip>
                <a:blip r:embed="rId2"/>
              </a:buBlip>
            </a:pPr>
            <a:r>
              <a:rPr lang="en-US" sz="2400" b="1">
                <a:latin typeface="Myriad" panose="020B0604020202020204" charset="0"/>
                <a:cs typeface="Myriad" panose="020B0604020202020204" charset="0"/>
              </a:rPr>
              <a:t>Finance</a:t>
            </a:r>
            <a:r>
              <a:rPr lang="en-US" sz="2400">
                <a:latin typeface="Myriad" panose="020B0604020202020204" charset="0"/>
                <a:cs typeface="Myriad" panose="020B0604020202020204" charset="0"/>
              </a:rPr>
              <a:t>: review membership dues and international sponsorship structure</a:t>
            </a:r>
          </a:p>
          <a:p>
            <a:endParaRPr lang="en-US" sz="3200">
              <a:latin typeface="Myriad" panose="020B0604020202020204" charset="0"/>
              <a:cs typeface="Myriad" panose="020B0604020202020204" charset="0"/>
            </a:endParaRPr>
          </a:p>
          <a:p>
            <a:endParaRPr lang="en-US" sz="3600">
              <a:latin typeface="Myriad" panose="020B0604020202020204" charset="0"/>
              <a:cs typeface="Myriad" panose="020B0604020202020204" charset="0"/>
            </a:endParaRPr>
          </a:p>
          <a:p>
            <a:pPr marL="285750" indent="-285750">
              <a:buBlip>
                <a:blip r:embed="rId2"/>
              </a:buBlip>
            </a:pPr>
            <a:endParaRPr lang="en-US" sz="3600">
              <a:latin typeface="Myriad" panose="020B0604020202020204" charset="0"/>
              <a:cs typeface="Myriad" panose="020B0604020202020204" charset="0"/>
            </a:endParaRPr>
          </a:p>
          <a:p>
            <a:pPr marL="285750" indent="-285750">
              <a:buBlip>
                <a:blip r:embed="rId2"/>
              </a:buBlip>
            </a:pPr>
            <a:endParaRPr lang="en-US" sz="3600">
              <a:highlight>
                <a:srgbClr val="FFFF00"/>
              </a:highlight>
              <a:latin typeface="Myriad" panose="020B0604020202020204" charset="0"/>
              <a:cs typeface="Myriad" panose="020B0604020202020204" charset="0"/>
            </a:endParaRPr>
          </a:p>
        </p:txBody>
      </p:sp>
      <p:sp>
        <p:nvSpPr>
          <p:cNvPr id="9" name="Freeform 9">
            <a:extLst>
              <a:ext uri="{FF2B5EF4-FFF2-40B4-BE49-F238E27FC236}">
                <a16:creationId xmlns:a16="http://schemas.microsoft.com/office/drawing/2014/main" id="{24A9DC4D-2E07-93A6-90CF-020B7DC8A805}"/>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958177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85EA-5FB9-43A8-26FC-D93EE4AACD3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E95EB11-D679-CF3D-FC26-0E491FBD0DFA}"/>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13E0BCB9-3F8E-52D1-B00D-99A5109C7CED}"/>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97DEC5C7-9204-8F61-FD89-C7849D232160}"/>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485D8816-4B9F-52E0-A73D-B2B010BB3C5E}"/>
              </a:ext>
            </a:extLst>
          </p:cNvPr>
          <p:cNvSpPr/>
          <p:nvPr/>
        </p:nvSpPr>
        <p:spPr>
          <a:xfrm>
            <a:off x="3810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F8AB3C72-ADA5-2241-FE85-ADEB8E80F90E}"/>
              </a:ext>
            </a:extLst>
          </p:cNvPr>
          <p:cNvGrpSpPr/>
          <p:nvPr/>
        </p:nvGrpSpPr>
        <p:grpSpPr>
          <a:xfrm>
            <a:off x="4354259" y="2985456"/>
            <a:ext cx="14369220" cy="2899968"/>
            <a:chOff x="0" y="-133350"/>
            <a:chExt cx="3784486" cy="763778"/>
          </a:xfrm>
        </p:grpSpPr>
        <p:sp>
          <p:nvSpPr>
            <p:cNvPr id="7" name="Freeform 7">
              <a:extLst>
                <a:ext uri="{FF2B5EF4-FFF2-40B4-BE49-F238E27FC236}">
                  <a16:creationId xmlns:a16="http://schemas.microsoft.com/office/drawing/2014/main" id="{1AE774D9-9588-6B47-72AC-864CD3192C84}"/>
                </a:ext>
              </a:extLst>
            </p:cNvPr>
            <p:cNvSpPr/>
            <p:nvPr/>
          </p:nvSpPr>
          <p:spPr>
            <a:xfrm>
              <a:off x="1261495" y="-25543"/>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F0EDF9AB-FE5C-3627-B8EA-685D7BA883F3}"/>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Resources</a:t>
              </a:r>
            </a:p>
          </p:txBody>
        </p:sp>
      </p:grpSp>
      <p:sp>
        <p:nvSpPr>
          <p:cNvPr id="9" name="TextBox 9">
            <a:extLst>
              <a:ext uri="{FF2B5EF4-FFF2-40B4-BE49-F238E27FC236}">
                <a16:creationId xmlns:a16="http://schemas.microsoft.com/office/drawing/2014/main" id="{15851863-6FAE-F84A-D85E-C06DAA593C3A}"/>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7D6B9D97-9058-774E-C33E-10E738BC167B}"/>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8773012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FAD1E-03B6-4723-1009-03772D29DBF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773ED86-182B-524F-F1F1-A821FD528AA7}"/>
              </a:ext>
            </a:extLst>
          </p:cNvPr>
          <p:cNvGrpSpPr/>
          <p:nvPr/>
        </p:nvGrpSpPr>
        <p:grpSpPr>
          <a:xfrm>
            <a:off x="2886054" y="3648913"/>
            <a:ext cx="3270175" cy="4047060"/>
            <a:chOff x="0" y="0"/>
            <a:chExt cx="4360234" cy="5396080"/>
          </a:xfrm>
        </p:grpSpPr>
        <p:pic>
          <p:nvPicPr>
            <p:cNvPr id="3" name="Picture 3" descr="A person smiling at camera&#10;&#10;AI-generated content may be incorrect.">
              <a:extLst>
                <a:ext uri="{FF2B5EF4-FFF2-40B4-BE49-F238E27FC236}">
                  <a16:creationId xmlns:a16="http://schemas.microsoft.com/office/drawing/2014/main" id="{5C14F344-5729-EDA7-A121-7ACA78EBB04D}"/>
                </a:ext>
              </a:extLst>
            </p:cNvPr>
            <p:cNvPicPr>
              <a:picLocks noChangeAspect="1"/>
            </p:cNvPicPr>
            <p:nvPr/>
          </p:nvPicPr>
          <p:blipFill>
            <a:blip r:embed="rId2"/>
            <a:srcRect l="9450" r="9450"/>
            <a:stretch>
              <a:fillRect/>
            </a:stretch>
          </p:blipFill>
          <p:spPr>
            <a:xfrm>
              <a:off x="0" y="0"/>
              <a:ext cx="4360234" cy="5396080"/>
            </a:xfrm>
            <a:prstGeom prst="rect">
              <a:avLst/>
            </a:prstGeom>
          </p:spPr>
        </p:pic>
      </p:grpSp>
      <p:grpSp>
        <p:nvGrpSpPr>
          <p:cNvPr id="4" name="Group 4">
            <a:extLst>
              <a:ext uri="{FF2B5EF4-FFF2-40B4-BE49-F238E27FC236}">
                <a16:creationId xmlns:a16="http://schemas.microsoft.com/office/drawing/2014/main" id="{C2CB23F8-C109-3DBC-49F9-ECB99B685ECC}"/>
              </a:ext>
            </a:extLst>
          </p:cNvPr>
          <p:cNvGrpSpPr/>
          <p:nvPr/>
        </p:nvGrpSpPr>
        <p:grpSpPr>
          <a:xfrm>
            <a:off x="7509045" y="3648913"/>
            <a:ext cx="3270175" cy="4047060"/>
            <a:chOff x="0" y="0"/>
            <a:chExt cx="4360234" cy="5396080"/>
          </a:xfrm>
        </p:grpSpPr>
        <p:pic>
          <p:nvPicPr>
            <p:cNvPr id="5" name="Picture 5">
              <a:extLst>
                <a:ext uri="{FF2B5EF4-FFF2-40B4-BE49-F238E27FC236}">
                  <a16:creationId xmlns:a16="http://schemas.microsoft.com/office/drawing/2014/main" id="{DFE9213F-1672-7DEE-0DA9-4968E5C67312}"/>
                </a:ext>
              </a:extLst>
            </p:cNvPr>
            <p:cNvPicPr>
              <a:picLocks noChangeAspect="1"/>
            </p:cNvPicPr>
            <p:nvPr/>
          </p:nvPicPr>
          <p:blipFill>
            <a:blip r:embed="rId3"/>
            <a:srcRect l="9729" r="9729"/>
            <a:stretch>
              <a:fillRect/>
            </a:stretch>
          </p:blipFill>
          <p:spPr>
            <a:xfrm>
              <a:off x="0" y="0"/>
              <a:ext cx="4360234" cy="5396080"/>
            </a:xfrm>
            <a:prstGeom prst="rect">
              <a:avLst/>
            </a:prstGeom>
          </p:spPr>
        </p:pic>
      </p:grpSp>
      <p:grpSp>
        <p:nvGrpSpPr>
          <p:cNvPr id="6" name="Group 6">
            <a:extLst>
              <a:ext uri="{FF2B5EF4-FFF2-40B4-BE49-F238E27FC236}">
                <a16:creationId xmlns:a16="http://schemas.microsoft.com/office/drawing/2014/main" id="{82E8A1D6-7D01-2BD2-9622-6B3401DFBC54}"/>
              </a:ext>
            </a:extLst>
          </p:cNvPr>
          <p:cNvGrpSpPr/>
          <p:nvPr/>
        </p:nvGrpSpPr>
        <p:grpSpPr>
          <a:xfrm>
            <a:off x="12131770" y="3648913"/>
            <a:ext cx="3270175" cy="4047060"/>
            <a:chOff x="0" y="0"/>
            <a:chExt cx="4360234" cy="5396080"/>
          </a:xfrm>
        </p:grpSpPr>
        <p:pic>
          <p:nvPicPr>
            <p:cNvPr id="7" name="Picture 7">
              <a:extLst>
                <a:ext uri="{FF2B5EF4-FFF2-40B4-BE49-F238E27FC236}">
                  <a16:creationId xmlns:a16="http://schemas.microsoft.com/office/drawing/2014/main" id="{5B5F8163-5AD5-6D3F-B162-E9A2AFD091C8}"/>
                </a:ext>
              </a:extLst>
            </p:cNvPr>
            <p:cNvPicPr>
              <a:picLocks noChangeAspect="1"/>
            </p:cNvPicPr>
            <p:nvPr/>
          </p:nvPicPr>
          <p:blipFill>
            <a:blip r:embed="rId4"/>
            <a:srcRect l="5558" r="5558"/>
            <a:stretch>
              <a:fillRect/>
            </a:stretch>
          </p:blipFill>
          <p:spPr>
            <a:xfrm>
              <a:off x="0" y="0"/>
              <a:ext cx="4360234" cy="5396080"/>
            </a:xfrm>
            <a:prstGeom prst="rect">
              <a:avLst/>
            </a:prstGeom>
          </p:spPr>
        </p:pic>
      </p:grpSp>
      <p:grpSp>
        <p:nvGrpSpPr>
          <p:cNvPr id="8" name="Group 8">
            <a:extLst>
              <a:ext uri="{FF2B5EF4-FFF2-40B4-BE49-F238E27FC236}">
                <a16:creationId xmlns:a16="http://schemas.microsoft.com/office/drawing/2014/main" id="{B80D3CA8-B40F-4AE3-4D52-6DAE081C70F0}"/>
              </a:ext>
            </a:extLst>
          </p:cNvPr>
          <p:cNvGrpSpPr/>
          <p:nvPr/>
        </p:nvGrpSpPr>
        <p:grpSpPr>
          <a:xfrm>
            <a:off x="2886054" y="7485873"/>
            <a:ext cx="3270175" cy="1543827"/>
            <a:chOff x="0" y="-55335"/>
            <a:chExt cx="861281" cy="406604"/>
          </a:xfrm>
        </p:grpSpPr>
        <p:sp>
          <p:nvSpPr>
            <p:cNvPr id="9" name="Freeform 9">
              <a:extLst>
                <a:ext uri="{FF2B5EF4-FFF2-40B4-BE49-F238E27FC236}">
                  <a16:creationId xmlns:a16="http://schemas.microsoft.com/office/drawing/2014/main" id="{9F0E2BCC-8E4E-0EA0-185D-226328C01E8E}"/>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0" name="TextBox 10">
              <a:extLst>
                <a:ext uri="{FF2B5EF4-FFF2-40B4-BE49-F238E27FC236}">
                  <a16:creationId xmlns:a16="http://schemas.microsoft.com/office/drawing/2014/main" id="{F89194BF-A4C4-3D1B-834B-40D735BC8BBB}"/>
                </a:ext>
              </a:extLst>
            </p:cNvPr>
            <p:cNvSpPr txBox="1"/>
            <p:nvPr/>
          </p:nvSpPr>
          <p:spPr>
            <a:xfrm>
              <a:off x="0" y="-55335"/>
              <a:ext cx="861281" cy="406604"/>
            </a:xfrm>
            <a:prstGeom prst="rect">
              <a:avLst/>
            </a:prstGeom>
          </p:spPr>
          <p:txBody>
            <a:bodyPr lIns="50800" tIns="50800" rIns="50800" bIns="50800" rtlCol="0" anchor="ctr"/>
            <a:lstStyle/>
            <a:p>
              <a:pPr algn="ctr"/>
              <a:r>
                <a:rPr lang="en-US" sz="2399" b="1">
                  <a:solidFill>
                    <a:srgbClr val="FFFFFF"/>
                  </a:solidFill>
                  <a:latin typeface="Myriad Bold"/>
                  <a:ea typeface="Myriad Bold"/>
                  <a:cs typeface="Myriad Bold"/>
                  <a:sym typeface="Myriad Bold"/>
                </a:rPr>
                <a:t>CC Schnapp</a:t>
              </a:r>
            </a:p>
            <a:p>
              <a:pPr algn="ctr"/>
              <a:r>
                <a:rPr lang="en-US">
                  <a:solidFill>
                    <a:srgbClr val="FFFFFF"/>
                  </a:solidFill>
                  <a:latin typeface="Myriad Bold"/>
                  <a:ea typeface="Myriad Bold"/>
                  <a:cs typeface="Myriad Bold"/>
                  <a:sym typeface="Myriad Bold"/>
                </a:rPr>
                <a:t>Administrative Directo</a:t>
              </a:r>
              <a:r>
                <a:rPr lang="en-US" b="1">
                  <a:solidFill>
                    <a:srgbClr val="FFFFFF"/>
                  </a:solidFill>
                  <a:latin typeface="Myriad Bold"/>
                  <a:ea typeface="Myriad Bold"/>
                  <a:cs typeface="Myriad Bold"/>
                  <a:sym typeface="Myriad Bold"/>
                </a:rPr>
                <a:t>r</a:t>
              </a:r>
            </a:p>
            <a:p>
              <a:pPr algn="ctr"/>
              <a:r>
                <a:rPr lang="en-US">
                  <a:solidFill>
                    <a:srgbClr val="FFFFFF"/>
                  </a:solidFill>
                  <a:latin typeface="Myriad Bold"/>
                  <a:ea typeface="Myriad Bold"/>
                  <a:cs typeface="Myriad Bold"/>
                  <a:sym typeface="Myriad Bold"/>
                </a:rPr>
                <a:t>ccschnapp@iwirc.com</a:t>
              </a:r>
            </a:p>
          </p:txBody>
        </p:sp>
      </p:grpSp>
      <p:grpSp>
        <p:nvGrpSpPr>
          <p:cNvPr id="11" name="Group 11">
            <a:extLst>
              <a:ext uri="{FF2B5EF4-FFF2-40B4-BE49-F238E27FC236}">
                <a16:creationId xmlns:a16="http://schemas.microsoft.com/office/drawing/2014/main" id="{CE0E8E67-DD7F-AFC5-AA89-7B9B6359F4BE}"/>
              </a:ext>
            </a:extLst>
          </p:cNvPr>
          <p:cNvGrpSpPr/>
          <p:nvPr/>
        </p:nvGrpSpPr>
        <p:grpSpPr>
          <a:xfrm>
            <a:off x="7509045" y="7485873"/>
            <a:ext cx="3270175" cy="1543827"/>
            <a:chOff x="0" y="-55335"/>
            <a:chExt cx="861281" cy="406604"/>
          </a:xfrm>
        </p:grpSpPr>
        <p:sp>
          <p:nvSpPr>
            <p:cNvPr id="12" name="Freeform 12">
              <a:extLst>
                <a:ext uri="{FF2B5EF4-FFF2-40B4-BE49-F238E27FC236}">
                  <a16:creationId xmlns:a16="http://schemas.microsoft.com/office/drawing/2014/main" id="{DDEC3B2B-0A1F-18C9-569D-219744DDB1C9}"/>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3" name="TextBox 13">
              <a:extLst>
                <a:ext uri="{FF2B5EF4-FFF2-40B4-BE49-F238E27FC236}">
                  <a16:creationId xmlns:a16="http://schemas.microsoft.com/office/drawing/2014/main" id="{61190028-49A6-3753-A939-0E022131F160}"/>
                </a:ext>
              </a:extLst>
            </p:cNvPr>
            <p:cNvSpPr txBox="1"/>
            <p:nvPr/>
          </p:nvSpPr>
          <p:spPr>
            <a:xfrm>
              <a:off x="0" y="-55335"/>
              <a:ext cx="861281" cy="406604"/>
            </a:xfrm>
            <a:prstGeom prst="rect">
              <a:avLst/>
            </a:prstGeom>
          </p:spPr>
          <p:txBody>
            <a:bodyPr lIns="50800" tIns="50800" rIns="50800" bIns="50800" rtlCol="0" anchor="ctr"/>
            <a:lstStyle/>
            <a:p>
              <a:pPr algn="ctr"/>
              <a:r>
                <a:rPr lang="en-US" sz="2350" b="1">
                  <a:solidFill>
                    <a:srgbClr val="FFFFFF"/>
                  </a:solidFill>
                  <a:latin typeface="Myriad Bold"/>
                  <a:ea typeface="Myriad Bold"/>
                  <a:cs typeface="Myriad Bold"/>
                  <a:sym typeface="Myriad Bold"/>
                </a:rPr>
                <a:t>Sarah Farmer</a:t>
              </a:r>
              <a:endParaRPr lang="en-US" sz="2399" b="1">
                <a:solidFill>
                  <a:srgbClr val="FFFFFF"/>
                </a:solidFill>
                <a:latin typeface="Myriad Bold"/>
                <a:ea typeface="Myriad Bold"/>
                <a:cs typeface="Myriad Bold"/>
                <a:sym typeface="Myriad Bold"/>
              </a:endParaRPr>
            </a:p>
            <a:p>
              <a:pPr marL="0" lvl="0" indent="0" algn="ctr">
                <a:spcBef>
                  <a:spcPct val="0"/>
                </a:spcBef>
              </a:pPr>
              <a:r>
                <a:rPr lang="en-US">
                  <a:solidFill>
                    <a:srgbClr val="FFFFFF"/>
                  </a:solidFill>
                  <a:latin typeface="Myriad Bold"/>
                  <a:ea typeface="Myriad Bold"/>
                  <a:cs typeface="Myriad Bold"/>
                  <a:sym typeface="Myriad Bold"/>
                </a:rPr>
                <a:t>Membership Services Director</a:t>
              </a:r>
            </a:p>
            <a:p>
              <a:pPr marL="0" lvl="0" indent="0" algn="ctr">
                <a:spcBef>
                  <a:spcPct val="0"/>
                </a:spcBef>
              </a:pPr>
              <a:r>
                <a:rPr lang="en-US">
                  <a:solidFill>
                    <a:srgbClr val="FFFFFF"/>
                  </a:solidFill>
                  <a:latin typeface="Myriad Bold"/>
                  <a:ea typeface="Myriad Bold"/>
                  <a:cs typeface="Myriad Bold"/>
                  <a:sym typeface="Myriad Bold"/>
                </a:rPr>
                <a:t>sfarmer@iwirc.com</a:t>
              </a:r>
            </a:p>
          </p:txBody>
        </p:sp>
      </p:grpSp>
      <p:grpSp>
        <p:nvGrpSpPr>
          <p:cNvPr id="14" name="Group 14">
            <a:extLst>
              <a:ext uri="{FF2B5EF4-FFF2-40B4-BE49-F238E27FC236}">
                <a16:creationId xmlns:a16="http://schemas.microsoft.com/office/drawing/2014/main" id="{143B1748-95EA-3127-CAD9-405237C40023}"/>
              </a:ext>
            </a:extLst>
          </p:cNvPr>
          <p:cNvGrpSpPr/>
          <p:nvPr/>
        </p:nvGrpSpPr>
        <p:grpSpPr>
          <a:xfrm>
            <a:off x="12131770" y="7550022"/>
            <a:ext cx="3270175" cy="1403479"/>
            <a:chOff x="0" y="-38440"/>
            <a:chExt cx="861281" cy="369640"/>
          </a:xfrm>
        </p:grpSpPr>
        <p:sp>
          <p:nvSpPr>
            <p:cNvPr id="15" name="Freeform 15">
              <a:extLst>
                <a:ext uri="{FF2B5EF4-FFF2-40B4-BE49-F238E27FC236}">
                  <a16:creationId xmlns:a16="http://schemas.microsoft.com/office/drawing/2014/main" id="{BB8E7D58-CED0-C2D0-CC98-EB314512C585}"/>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6" name="TextBox 16">
              <a:extLst>
                <a:ext uri="{FF2B5EF4-FFF2-40B4-BE49-F238E27FC236}">
                  <a16:creationId xmlns:a16="http://schemas.microsoft.com/office/drawing/2014/main" id="{BC87D728-0DCA-FF0E-45E4-5B74886132C0}"/>
                </a:ext>
              </a:extLst>
            </p:cNvPr>
            <p:cNvSpPr txBox="1"/>
            <p:nvPr/>
          </p:nvSpPr>
          <p:spPr>
            <a:xfrm>
              <a:off x="0" y="-38440"/>
              <a:ext cx="861281" cy="369640"/>
            </a:xfrm>
            <a:prstGeom prst="rect">
              <a:avLst/>
            </a:prstGeom>
          </p:spPr>
          <p:txBody>
            <a:bodyPr lIns="50800" tIns="50800" rIns="50800" bIns="50800" rtlCol="0" anchor="ctr"/>
            <a:lstStyle/>
            <a:p>
              <a:pPr algn="ctr"/>
              <a:r>
                <a:rPr lang="en-US" sz="2399" b="1">
                  <a:solidFill>
                    <a:srgbClr val="FFFFFF"/>
                  </a:solidFill>
                  <a:latin typeface="Myriad Bold"/>
                  <a:ea typeface="Myriad Bold"/>
                  <a:cs typeface="Myriad Bold"/>
                  <a:sym typeface="Myriad Bold"/>
                </a:rPr>
                <a:t>Rachel Lee</a:t>
              </a:r>
            </a:p>
            <a:p>
              <a:pPr marL="0" lvl="0" indent="0" algn="ctr">
                <a:spcBef>
                  <a:spcPct val="0"/>
                </a:spcBef>
              </a:pPr>
              <a:r>
                <a:rPr lang="en-US" b="1">
                  <a:solidFill>
                    <a:srgbClr val="FFFFFF"/>
                  </a:solidFill>
                  <a:latin typeface="Myriad Bold"/>
                  <a:ea typeface="Myriad Bold"/>
                  <a:cs typeface="Myriad Bold"/>
                  <a:sym typeface="Myriad Bold"/>
                </a:rPr>
                <a:t>Bookkeeper</a:t>
              </a:r>
              <a:endParaRPr lang="en-US" sz="1600">
                <a:solidFill>
                  <a:srgbClr val="FFFFFF"/>
                </a:solidFill>
                <a:latin typeface="Myriad Bold"/>
                <a:ea typeface="Myriad Bold"/>
                <a:cs typeface="Myriad Bold"/>
                <a:sym typeface="Myriad Bold"/>
              </a:endParaRPr>
            </a:p>
            <a:p>
              <a:pPr marL="0" lvl="0" indent="0" algn="ctr">
                <a:spcBef>
                  <a:spcPct val="0"/>
                </a:spcBef>
              </a:pPr>
              <a:r>
                <a:rPr lang="en-US" sz="2000">
                  <a:solidFill>
                    <a:srgbClr val="FFFFFF"/>
                  </a:solidFill>
                  <a:latin typeface="Myriad Bold"/>
                  <a:ea typeface="Myriad Bold"/>
                  <a:cs typeface="Myriad Bold"/>
                  <a:sym typeface="Myriad Bold"/>
                </a:rPr>
                <a:t>rlee@iwirc.com</a:t>
              </a:r>
            </a:p>
          </p:txBody>
        </p:sp>
      </p:grpSp>
      <p:sp>
        <p:nvSpPr>
          <p:cNvPr id="17" name="TextBox 17">
            <a:extLst>
              <a:ext uri="{FF2B5EF4-FFF2-40B4-BE49-F238E27FC236}">
                <a16:creationId xmlns:a16="http://schemas.microsoft.com/office/drawing/2014/main" id="{9CC7E2AF-A2C3-1F06-2A19-76BF60F8BEDF}"/>
              </a:ext>
            </a:extLst>
          </p:cNvPr>
          <p:cNvSpPr txBox="1"/>
          <p:nvPr/>
        </p:nvSpPr>
        <p:spPr>
          <a:xfrm>
            <a:off x="2683909" y="1682956"/>
            <a:ext cx="12920182" cy="1025281"/>
          </a:xfrm>
          <a:prstGeom prst="rect">
            <a:avLst/>
          </a:prstGeom>
        </p:spPr>
        <p:txBody>
          <a:bodyPr lIns="0" tIns="0" rIns="0" bIns="0" rtlCol="0" anchor="t">
            <a:spAutoFit/>
          </a:bodyPr>
          <a:lstStyle/>
          <a:p>
            <a:pPr marL="0" lvl="0" indent="0" algn="ctr">
              <a:lnSpc>
                <a:spcPts val="8399"/>
              </a:lnSpc>
              <a:spcBef>
                <a:spcPct val="0"/>
              </a:spcBef>
            </a:pPr>
            <a:r>
              <a:rPr lang="en-US" sz="6999" b="1" u="none">
                <a:solidFill>
                  <a:srgbClr val="000000"/>
                </a:solidFill>
                <a:latin typeface="Myriad Bold"/>
                <a:ea typeface="Myriad Bold"/>
                <a:cs typeface="Myriad Bold"/>
                <a:sym typeface="Myriad Bold"/>
              </a:rPr>
              <a:t>Our Team</a:t>
            </a:r>
          </a:p>
        </p:txBody>
      </p:sp>
      <p:sp>
        <p:nvSpPr>
          <p:cNvPr id="18" name="Freeform 18">
            <a:extLst>
              <a:ext uri="{FF2B5EF4-FFF2-40B4-BE49-F238E27FC236}">
                <a16:creationId xmlns:a16="http://schemas.microsoft.com/office/drawing/2014/main" id="{254C9021-EB52-282B-0443-10B555DF77CF}"/>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2527279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CA084-1576-9CBA-2822-2352843035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12256BB-AB91-14BE-46A5-24D75C013CF5}"/>
              </a:ext>
            </a:extLst>
          </p:cNvPr>
          <p:cNvGrpSpPr/>
          <p:nvPr/>
        </p:nvGrpSpPr>
        <p:grpSpPr>
          <a:xfrm>
            <a:off x="2886054" y="3648913"/>
            <a:ext cx="3270175" cy="4047060"/>
            <a:chOff x="0" y="0"/>
            <a:chExt cx="4360234" cy="5396080"/>
          </a:xfrm>
        </p:grpSpPr>
        <p:pic>
          <p:nvPicPr>
            <p:cNvPr id="3" name="Picture 3">
              <a:extLst>
                <a:ext uri="{FF2B5EF4-FFF2-40B4-BE49-F238E27FC236}">
                  <a16:creationId xmlns:a16="http://schemas.microsoft.com/office/drawing/2014/main" id="{FE15F287-8B00-DA30-6063-0ED98B28C766}"/>
                </a:ext>
              </a:extLst>
            </p:cNvPr>
            <p:cNvPicPr>
              <a:picLocks noChangeAspect="1"/>
            </p:cNvPicPr>
            <p:nvPr/>
          </p:nvPicPr>
          <p:blipFill>
            <a:blip r:embed="rId2"/>
            <a:srcRect l="9419" r="9419"/>
            <a:stretch>
              <a:fillRect/>
            </a:stretch>
          </p:blipFill>
          <p:spPr>
            <a:xfrm>
              <a:off x="0" y="0"/>
              <a:ext cx="4360234" cy="5396080"/>
            </a:xfrm>
            <a:prstGeom prst="rect">
              <a:avLst/>
            </a:prstGeom>
          </p:spPr>
        </p:pic>
      </p:grpSp>
      <p:grpSp>
        <p:nvGrpSpPr>
          <p:cNvPr id="4" name="Group 4">
            <a:extLst>
              <a:ext uri="{FF2B5EF4-FFF2-40B4-BE49-F238E27FC236}">
                <a16:creationId xmlns:a16="http://schemas.microsoft.com/office/drawing/2014/main" id="{0F4C16A2-DD72-E769-3A9A-3EF25E35EB12}"/>
              </a:ext>
            </a:extLst>
          </p:cNvPr>
          <p:cNvGrpSpPr/>
          <p:nvPr/>
        </p:nvGrpSpPr>
        <p:grpSpPr>
          <a:xfrm>
            <a:off x="7509045" y="3648913"/>
            <a:ext cx="3270175" cy="4047060"/>
            <a:chOff x="0" y="0"/>
            <a:chExt cx="4360234" cy="5396080"/>
          </a:xfrm>
        </p:grpSpPr>
        <p:pic>
          <p:nvPicPr>
            <p:cNvPr id="5" name="Picture 5">
              <a:extLst>
                <a:ext uri="{FF2B5EF4-FFF2-40B4-BE49-F238E27FC236}">
                  <a16:creationId xmlns:a16="http://schemas.microsoft.com/office/drawing/2014/main" id="{501E76BF-9892-7EC3-DF76-932F7A4671AF}"/>
                </a:ext>
              </a:extLst>
            </p:cNvPr>
            <p:cNvPicPr>
              <a:picLocks noChangeAspect="1"/>
            </p:cNvPicPr>
            <p:nvPr/>
          </p:nvPicPr>
          <p:blipFill>
            <a:blip r:embed="rId3"/>
            <a:srcRect l="8320" r="8320"/>
            <a:stretch>
              <a:fillRect/>
            </a:stretch>
          </p:blipFill>
          <p:spPr>
            <a:xfrm>
              <a:off x="0" y="0"/>
              <a:ext cx="4360234" cy="5396080"/>
            </a:xfrm>
            <a:prstGeom prst="rect">
              <a:avLst/>
            </a:prstGeom>
          </p:spPr>
        </p:pic>
      </p:grpSp>
      <p:grpSp>
        <p:nvGrpSpPr>
          <p:cNvPr id="6" name="Group 6">
            <a:extLst>
              <a:ext uri="{FF2B5EF4-FFF2-40B4-BE49-F238E27FC236}">
                <a16:creationId xmlns:a16="http://schemas.microsoft.com/office/drawing/2014/main" id="{2D7E9EC5-07B0-3EA9-BE00-19563DBC1764}"/>
              </a:ext>
            </a:extLst>
          </p:cNvPr>
          <p:cNvGrpSpPr/>
          <p:nvPr/>
        </p:nvGrpSpPr>
        <p:grpSpPr>
          <a:xfrm>
            <a:off x="12131770" y="3648913"/>
            <a:ext cx="3270175" cy="4047060"/>
            <a:chOff x="0" y="0"/>
            <a:chExt cx="4360234" cy="5396080"/>
          </a:xfrm>
        </p:grpSpPr>
        <p:pic>
          <p:nvPicPr>
            <p:cNvPr id="7" name="Picture 7">
              <a:extLst>
                <a:ext uri="{FF2B5EF4-FFF2-40B4-BE49-F238E27FC236}">
                  <a16:creationId xmlns:a16="http://schemas.microsoft.com/office/drawing/2014/main" id="{9268351E-224C-7429-8042-774861106471}"/>
                </a:ext>
              </a:extLst>
            </p:cNvPr>
            <p:cNvPicPr>
              <a:picLocks noChangeAspect="1"/>
            </p:cNvPicPr>
            <p:nvPr/>
          </p:nvPicPr>
          <p:blipFill>
            <a:blip r:embed="rId4"/>
            <a:srcRect l="5857" r="5857"/>
            <a:stretch>
              <a:fillRect/>
            </a:stretch>
          </p:blipFill>
          <p:spPr>
            <a:xfrm>
              <a:off x="0" y="0"/>
              <a:ext cx="4360234" cy="5396080"/>
            </a:xfrm>
            <a:prstGeom prst="rect">
              <a:avLst/>
            </a:prstGeom>
          </p:spPr>
        </p:pic>
      </p:grpSp>
      <p:grpSp>
        <p:nvGrpSpPr>
          <p:cNvPr id="8" name="Group 8">
            <a:extLst>
              <a:ext uri="{FF2B5EF4-FFF2-40B4-BE49-F238E27FC236}">
                <a16:creationId xmlns:a16="http://schemas.microsoft.com/office/drawing/2014/main" id="{D4F77671-B373-2023-98E7-E2A5D71AA53D}"/>
              </a:ext>
            </a:extLst>
          </p:cNvPr>
          <p:cNvGrpSpPr/>
          <p:nvPr/>
        </p:nvGrpSpPr>
        <p:grpSpPr>
          <a:xfrm>
            <a:off x="2886054" y="7485873"/>
            <a:ext cx="3270175" cy="1543827"/>
            <a:chOff x="0" y="-55335"/>
            <a:chExt cx="861281" cy="406604"/>
          </a:xfrm>
        </p:grpSpPr>
        <p:sp>
          <p:nvSpPr>
            <p:cNvPr id="9" name="Freeform 9">
              <a:extLst>
                <a:ext uri="{FF2B5EF4-FFF2-40B4-BE49-F238E27FC236}">
                  <a16:creationId xmlns:a16="http://schemas.microsoft.com/office/drawing/2014/main" id="{A62EC4B6-AEC0-49F6-218B-E68926F8CBAD}"/>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0" name="TextBox 10">
              <a:extLst>
                <a:ext uri="{FF2B5EF4-FFF2-40B4-BE49-F238E27FC236}">
                  <a16:creationId xmlns:a16="http://schemas.microsoft.com/office/drawing/2014/main" id="{23942BD7-F487-3AD0-B9C9-26D096BE4DD7}"/>
                </a:ext>
              </a:extLst>
            </p:cNvPr>
            <p:cNvSpPr txBox="1"/>
            <p:nvPr/>
          </p:nvSpPr>
          <p:spPr>
            <a:xfrm>
              <a:off x="0" y="-55335"/>
              <a:ext cx="861281" cy="406604"/>
            </a:xfrm>
            <a:prstGeom prst="rect">
              <a:avLst/>
            </a:prstGeom>
          </p:spPr>
          <p:txBody>
            <a:bodyPr lIns="50800" tIns="50800" rIns="50800" bIns="50800" rtlCol="0" anchor="ctr"/>
            <a:lstStyle/>
            <a:p>
              <a:pPr algn="ctr"/>
              <a:r>
                <a:rPr lang="en-US" sz="2399" b="1">
                  <a:solidFill>
                    <a:srgbClr val="FFFFFF"/>
                  </a:solidFill>
                  <a:latin typeface="Myriad Bold"/>
                  <a:ea typeface="Myriad Bold"/>
                  <a:cs typeface="Myriad Bold"/>
                  <a:sym typeface="Myriad Bold"/>
                </a:rPr>
                <a:t>Jennifer Lonero</a:t>
              </a:r>
            </a:p>
            <a:p>
              <a:pPr algn="ctr"/>
              <a:r>
                <a:rPr lang="en-US">
                  <a:solidFill>
                    <a:srgbClr val="FFFFFF"/>
                  </a:solidFill>
                  <a:latin typeface="Myriad Bold"/>
                  <a:ea typeface="Myriad Bold"/>
                  <a:cs typeface="Myriad Bold"/>
                  <a:sym typeface="Myriad Bold"/>
                </a:rPr>
                <a:t>Bookkeeper</a:t>
              </a:r>
            </a:p>
            <a:p>
              <a:pPr algn="ctr"/>
              <a:r>
                <a:rPr lang="en-US">
                  <a:solidFill>
                    <a:srgbClr val="FFFFFF"/>
                  </a:solidFill>
                  <a:latin typeface="Myriad Bold"/>
                  <a:ea typeface="Myriad Bold"/>
                  <a:cs typeface="Myriad Bold"/>
                  <a:sym typeface="Myriad Bold"/>
                </a:rPr>
                <a:t>jlonero@iwirc.com</a:t>
              </a:r>
            </a:p>
          </p:txBody>
        </p:sp>
      </p:grpSp>
      <p:grpSp>
        <p:nvGrpSpPr>
          <p:cNvPr id="11" name="Group 11">
            <a:extLst>
              <a:ext uri="{FF2B5EF4-FFF2-40B4-BE49-F238E27FC236}">
                <a16:creationId xmlns:a16="http://schemas.microsoft.com/office/drawing/2014/main" id="{F66B8851-EB7C-5D7B-E953-C8B43BC67A02}"/>
              </a:ext>
            </a:extLst>
          </p:cNvPr>
          <p:cNvGrpSpPr/>
          <p:nvPr/>
        </p:nvGrpSpPr>
        <p:grpSpPr>
          <a:xfrm>
            <a:off x="7509045" y="7485873"/>
            <a:ext cx="3270175" cy="1543827"/>
            <a:chOff x="0" y="-55335"/>
            <a:chExt cx="861281" cy="406604"/>
          </a:xfrm>
        </p:grpSpPr>
        <p:sp>
          <p:nvSpPr>
            <p:cNvPr id="12" name="Freeform 12">
              <a:extLst>
                <a:ext uri="{FF2B5EF4-FFF2-40B4-BE49-F238E27FC236}">
                  <a16:creationId xmlns:a16="http://schemas.microsoft.com/office/drawing/2014/main" id="{6C20D009-1D5B-AD81-8DC5-EF7A08FA43F5}"/>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3" name="TextBox 13">
              <a:extLst>
                <a:ext uri="{FF2B5EF4-FFF2-40B4-BE49-F238E27FC236}">
                  <a16:creationId xmlns:a16="http://schemas.microsoft.com/office/drawing/2014/main" id="{4AC6E1AC-2C89-A28A-FCFD-0DC711E53F21}"/>
                </a:ext>
              </a:extLst>
            </p:cNvPr>
            <p:cNvSpPr txBox="1"/>
            <p:nvPr/>
          </p:nvSpPr>
          <p:spPr>
            <a:xfrm>
              <a:off x="0" y="-55335"/>
              <a:ext cx="861281" cy="406604"/>
            </a:xfrm>
            <a:prstGeom prst="rect">
              <a:avLst/>
            </a:prstGeom>
          </p:spPr>
          <p:txBody>
            <a:bodyPr lIns="50800" tIns="50800" rIns="50800" bIns="50800" rtlCol="0" anchor="ctr"/>
            <a:lstStyle/>
            <a:p>
              <a:pPr algn="ctr"/>
              <a:r>
                <a:rPr lang="en-US" sz="2399" b="1">
                  <a:solidFill>
                    <a:srgbClr val="FFFFFF"/>
                  </a:solidFill>
                  <a:latin typeface="Myriad Bold"/>
                  <a:ea typeface="Myriad Bold"/>
                  <a:cs typeface="Myriad Bold"/>
                  <a:sym typeface="Myriad Bold"/>
                </a:rPr>
                <a:t>Jenny Cudahy</a:t>
              </a:r>
            </a:p>
            <a:p>
              <a:pPr marL="0" lvl="0" indent="0" algn="ctr">
                <a:spcBef>
                  <a:spcPct val="0"/>
                </a:spcBef>
              </a:pPr>
              <a:r>
                <a:rPr lang="en-US">
                  <a:solidFill>
                    <a:srgbClr val="FFFFFF"/>
                  </a:solidFill>
                  <a:latin typeface="Myriad Bold"/>
                  <a:ea typeface="Myriad Bold"/>
                  <a:cs typeface="Myriad Bold"/>
                  <a:sym typeface="Myriad Bold"/>
                </a:rPr>
                <a:t>Programs Director</a:t>
              </a:r>
            </a:p>
            <a:p>
              <a:pPr marL="0" lvl="0" indent="0" algn="ctr">
                <a:spcBef>
                  <a:spcPct val="0"/>
                </a:spcBef>
              </a:pPr>
              <a:r>
                <a:rPr lang="en-US">
                  <a:solidFill>
                    <a:srgbClr val="FFFFFF"/>
                  </a:solidFill>
                  <a:latin typeface="Myriad Bold"/>
                  <a:ea typeface="Myriad Bold"/>
                  <a:cs typeface="Myriad Bold"/>
                  <a:sym typeface="Myriad Bold"/>
                </a:rPr>
                <a:t>jcudahy@iwirc.com</a:t>
              </a:r>
            </a:p>
          </p:txBody>
        </p:sp>
      </p:grpSp>
      <p:grpSp>
        <p:nvGrpSpPr>
          <p:cNvPr id="14" name="Group 14">
            <a:extLst>
              <a:ext uri="{FF2B5EF4-FFF2-40B4-BE49-F238E27FC236}">
                <a16:creationId xmlns:a16="http://schemas.microsoft.com/office/drawing/2014/main" id="{909B571A-0DF0-BF32-8C69-46B592A00E5E}"/>
              </a:ext>
            </a:extLst>
          </p:cNvPr>
          <p:cNvGrpSpPr/>
          <p:nvPr/>
        </p:nvGrpSpPr>
        <p:grpSpPr>
          <a:xfrm>
            <a:off x="12131770" y="7550022"/>
            <a:ext cx="3270175" cy="1403479"/>
            <a:chOff x="0" y="-38440"/>
            <a:chExt cx="861281" cy="369640"/>
          </a:xfrm>
        </p:grpSpPr>
        <p:sp>
          <p:nvSpPr>
            <p:cNvPr id="15" name="Freeform 15">
              <a:extLst>
                <a:ext uri="{FF2B5EF4-FFF2-40B4-BE49-F238E27FC236}">
                  <a16:creationId xmlns:a16="http://schemas.microsoft.com/office/drawing/2014/main" id="{8563C497-3206-BE0B-2D8C-50246C6AD4F1}"/>
                </a:ext>
              </a:extLst>
            </p:cNvPr>
            <p:cNvSpPr/>
            <p:nvPr/>
          </p:nvSpPr>
          <p:spPr>
            <a:xfrm>
              <a:off x="0" y="0"/>
              <a:ext cx="861281" cy="301829"/>
            </a:xfrm>
            <a:custGeom>
              <a:avLst/>
              <a:gdLst/>
              <a:ahLst/>
              <a:cxnLst/>
              <a:rect l="l" t="t" r="r" b="b"/>
              <a:pathLst>
                <a:path w="861281" h="301829">
                  <a:moveTo>
                    <a:pt x="0" y="0"/>
                  </a:moveTo>
                  <a:lnTo>
                    <a:pt x="861281" y="0"/>
                  </a:lnTo>
                  <a:lnTo>
                    <a:pt x="861281" y="301829"/>
                  </a:lnTo>
                  <a:lnTo>
                    <a:pt x="0" y="301829"/>
                  </a:lnTo>
                  <a:close/>
                </a:path>
              </a:pathLst>
            </a:custGeom>
            <a:solidFill>
              <a:srgbClr val="8C43A2"/>
            </a:solidFill>
            <a:ln cap="sq">
              <a:noFill/>
              <a:prstDash val="solid"/>
              <a:miter/>
            </a:ln>
          </p:spPr>
          <p:txBody>
            <a:bodyPr/>
            <a:lstStyle/>
            <a:p>
              <a:endParaRPr lang="en-US"/>
            </a:p>
          </p:txBody>
        </p:sp>
        <p:sp>
          <p:nvSpPr>
            <p:cNvPr id="16" name="TextBox 16">
              <a:extLst>
                <a:ext uri="{FF2B5EF4-FFF2-40B4-BE49-F238E27FC236}">
                  <a16:creationId xmlns:a16="http://schemas.microsoft.com/office/drawing/2014/main" id="{04676D81-A9AA-22F7-31E6-3F6312FB8022}"/>
                </a:ext>
              </a:extLst>
            </p:cNvPr>
            <p:cNvSpPr txBox="1"/>
            <p:nvPr/>
          </p:nvSpPr>
          <p:spPr>
            <a:xfrm>
              <a:off x="0" y="-38440"/>
              <a:ext cx="861281" cy="369640"/>
            </a:xfrm>
            <a:prstGeom prst="rect">
              <a:avLst/>
            </a:prstGeom>
          </p:spPr>
          <p:txBody>
            <a:bodyPr lIns="50800" tIns="50800" rIns="50800" bIns="50800" rtlCol="0" anchor="ctr"/>
            <a:lstStyle/>
            <a:p>
              <a:pPr algn="ctr"/>
              <a:r>
                <a:rPr lang="en-US" sz="2399" b="1">
                  <a:solidFill>
                    <a:srgbClr val="FFFFFF"/>
                  </a:solidFill>
                  <a:latin typeface="Myriad Bold"/>
                  <a:ea typeface="Myriad Bold"/>
                  <a:cs typeface="Myriad Bold"/>
                  <a:sym typeface="Myriad Bold"/>
                </a:rPr>
                <a:t>Michelle Foster</a:t>
              </a:r>
            </a:p>
            <a:p>
              <a:pPr marL="0" lvl="0" indent="0" algn="ctr">
                <a:spcBef>
                  <a:spcPct val="0"/>
                </a:spcBef>
              </a:pPr>
              <a:r>
                <a:rPr lang="en-US" b="1">
                  <a:solidFill>
                    <a:srgbClr val="FFFFFF"/>
                  </a:solidFill>
                  <a:latin typeface="Myriad Bold"/>
                  <a:ea typeface="Myriad Bold"/>
                  <a:cs typeface="Myriad Bold"/>
                  <a:sym typeface="Myriad Bold"/>
                </a:rPr>
                <a:t>Communications Director</a:t>
              </a:r>
            </a:p>
            <a:p>
              <a:pPr marL="0" lvl="0" indent="0" algn="ctr">
                <a:spcBef>
                  <a:spcPct val="0"/>
                </a:spcBef>
              </a:pPr>
              <a:r>
                <a:rPr lang="en-US" b="1">
                  <a:solidFill>
                    <a:srgbClr val="FFFFFF"/>
                  </a:solidFill>
                  <a:latin typeface="Myriad Bold"/>
                  <a:ea typeface="Myriad Bold"/>
                  <a:cs typeface="Myriad Bold"/>
                  <a:sym typeface="Myriad Bold"/>
                </a:rPr>
                <a:t>mfoster@iwirc.com</a:t>
              </a:r>
            </a:p>
          </p:txBody>
        </p:sp>
      </p:grpSp>
      <p:sp>
        <p:nvSpPr>
          <p:cNvPr id="17" name="TextBox 17">
            <a:extLst>
              <a:ext uri="{FF2B5EF4-FFF2-40B4-BE49-F238E27FC236}">
                <a16:creationId xmlns:a16="http://schemas.microsoft.com/office/drawing/2014/main" id="{189F20F8-1780-0AB5-31A2-2F3F257A41EB}"/>
              </a:ext>
            </a:extLst>
          </p:cNvPr>
          <p:cNvSpPr txBox="1"/>
          <p:nvPr/>
        </p:nvSpPr>
        <p:spPr>
          <a:xfrm>
            <a:off x="2683909" y="1682956"/>
            <a:ext cx="12920182" cy="1025281"/>
          </a:xfrm>
          <a:prstGeom prst="rect">
            <a:avLst/>
          </a:prstGeom>
        </p:spPr>
        <p:txBody>
          <a:bodyPr lIns="0" tIns="0" rIns="0" bIns="0" rtlCol="0" anchor="t">
            <a:spAutoFit/>
          </a:bodyPr>
          <a:lstStyle/>
          <a:p>
            <a:pPr marL="0" lvl="0" indent="0" algn="ctr">
              <a:lnSpc>
                <a:spcPts val="8399"/>
              </a:lnSpc>
              <a:spcBef>
                <a:spcPct val="0"/>
              </a:spcBef>
            </a:pPr>
            <a:r>
              <a:rPr lang="en-US" sz="6999" b="1" u="none">
                <a:solidFill>
                  <a:srgbClr val="000000"/>
                </a:solidFill>
                <a:latin typeface="Myriad Bold"/>
                <a:ea typeface="Myriad Bold"/>
                <a:cs typeface="Myriad Bold"/>
                <a:sym typeface="Myriad Bold"/>
              </a:rPr>
              <a:t>Our Team</a:t>
            </a:r>
          </a:p>
        </p:txBody>
      </p:sp>
      <p:sp>
        <p:nvSpPr>
          <p:cNvPr id="18" name="Freeform 18">
            <a:extLst>
              <a:ext uri="{FF2B5EF4-FFF2-40B4-BE49-F238E27FC236}">
                <a16:creationId xmlns:a16="http://schemas.microsoft.com/office/drawing/2014/main" id="{C969C4C1-A943-72E0-B194-4BF95F4F4D6C}"/>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36906180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8C43A2"/>
        </a:solidFill>
        <a:effectLst/>
      </p:bgPr>
    </p:bg>
    <p:spTree>
      <p:nvGrpSpPr>
        <p:cNvPr id="1" name=""/>
        <p:cNvGrpSpPr/>
        <p:nvPr/>
      </p:nvGrpSpPr>
      <p:grpSpPr>
        <a:xfrm>
          <a:off x="0" y="0"/>
          <a:ext cx="0" cy="0"/>
          <a:chOff x="0" y="0"/>
          <a:chExt cx="0" cy="0"/>
        </a:xfrm>
      </p:grpSpPr>
      <p:sp>
        <p:nvSpPr>
          <p:cNvPr id="2" name="TextBox 2"/>
          <p:cNvSpPr txBox="1"/>
          <p:nvPr/>
        </p:nvSpPr>
        <p:spPr>
          <a:xfrm>
            <a:off x="2039328" y="3712364"/>
            <a:ext cx="7459961" cy="1058017"/>
          </a:xfrm>
          <a:prstGeom prst="rect">
            <a:avLst/>
          </a:prstGeom>
        </p:spPr>
        <p:txBody>
          <a:bodyPr lIns="0" tIns="0" rIns="0" bIns="0" rtlCol="0" anchor="t">
            <a:spAutoFit/>
          </a:bodyPr>
          <a:lstStyle/>
          <a:p>
            <a:pPr algn="l">
              <a:lnSpc>
                <a:spcPts val="7235"/>
              </a:lnSpc>
            </a:pPr>
            <a:r>
              <a:rPr lang="en-US" sz="6347">
                <a:solidFill>
                  <a:srgbClr val="FFFFFF"/>
                </a:solidFill>
                <a:latin typeface="Myriad"/>
                <a:ea typeface="Myriad"/>
                <a:cs typeface="Myriad"/>
                <a:sym typeface="Myriad"/>
              </a:rPr>
              <a:t>Thank You!</a:t>
            </a:r>
          </a:p>
        </p:txBody>
      </p:sp>
      <p:sp>
        <p:nvSpPr>
          <p:cNvPr id="3" name="AutoShape 3"/>
          <p:cNvSpPr/>
          <p:nvPr/>
        </p:nvSpPr>
        <p:spPr>
          <a:xfrm>
            <a:off x="2039328" y="5119639"/>
            <a:ext cx="7459961" cy="0"/>
          </a:xfrm>
          <a:prstGeom prst="line">
            <a:avLst/>
          </a:prstGeom>
          <a:ln w="47625" cap="flat">
            <a:solidFill>
              <a:srgbClr val="FFFFFF"/>
            </a:solidFill>
            <a:prstDash val="solid"/>
            <a:headEnd type="none" w="sm" len="sm"/>
            <a:tailEnd type="none" w="sm" len="sm"/>
          </a:ln>
        </p:spPr>
        <p:txBody>
          <a:bodyPr/>
          <a:lstStyle/>
          <a:p>
            <a:endParaRPr lang="en-US"/>
          </a:p>
        </p:txBody>
      </p:sp>
      <p:sp>
        <p:nvSpPr>
          <p:cNvPr id="5" name="TextBox 5"/>
          <p:cNvSpPr txBox="1"/>
          <p:nvPr/>
        </p:nvSpPr>
        <p:spPr>
          <a:xfrm>
            <a:off x="2039328" y="5394739"/>
            <a:ext cx="4352827" cy="508922"/>
          </a:xfrm>
          <a:prstGeom prst="rect">
            <a:avLst/>
          </a:prstGeom>
        </p:spPr>
        <p:txBody>
          <a:bodyPr lIns="0" tIns="0" rIns="0" bIns="0" rtlCol="0" anchor="t">
            <a:spAutoFit/>
          </a:bodyPr>
          <a:lstStyle/>
          <a:p>
            <a:pPr marL="0" lvl="0" indent="0" algn="l">
              <a:lnSpc>
                <a:spcPts val="4297"/>
              </a:lnSpc>
              <a:spcBef>
                <a:spcPct val="0"/>
              </a:spcBef>
            </a:pPr>
            <a:r>
              <a:rPr lang="en-US" sz="3069" b="1">
                <a:solidFill>
                  <a:srgbClr val="FFFFFF"/>
                </a:solidFill>
                <a:latin typeface="Myriad Bold"/>
                <a:ea typeface="Myriad Bold"/>
                <a:cs typeface="Myriad Bold"/>
                <a:sym typeface="Myriad Bold"/>
              </a:rPr>
              <a:t>www.iwirc.com</a:t>
            </a:r>
          </a:p>
        </p:txBody>
      </p:sp>
      <p:sp>
        <p:nvSpPr>
          <p:cNvPr id="6" name="Freeform 6"/>
          <p:cNvSpPr/>
          <p:nvPr/>
        </p:nvSpPr>
        <p:spPr>
          <a:xfrm>
            <a:off x="14864229" y="806324"/>
            <a:ext cx="2395071" cy="786382"/>
          </a:xfrm>
          <a:custGeom>
            <a:avLst/>
            <a:gdLst/>
            <a:ahLst/>
            <a:cxnLst/>
            <a:rect l="l" t="t" r="r" b="b"/>
            <a:pathLst>
              <a:path w="2395071" h="786382">
                <a:moveTo>
                  <a:pt x="0" y="0"/>
                </a:moveTo>
                <a:lnTo>
                  <a:pt x="2395071" y="0"/>
                </a:lnTo>
                <a:lnTo>
                  <a:pt x="2395071" y="786382"/>
                </a:lnTo>
                <a:lnTo>
                  <a:pt x="0" y="78638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3038454" y="7520822"/>
            <a:ext cx="3270175" cy="1543827"/>
          </a:xfrm>
          <a:prstGeom prst="rect">
            <a:avLst/>
          </a:prstGeom>
        </p:spPr>
        <p:txBody>
          <a:bodyPr lIns="50800" tIns="50800" rIns="50800" bIns="50800" rtlCol="0" anchor="ctr"/>
          <a:lstStyle/>
          <a:p>
            <a:pPr algn="ctr">
              <a:lnSpc>
                <a:spcPts val="3359"/>
              </a:lnSpc>
            </a:pPr>
            <a:r>
              <a:rPr lang="en-US" sz="2399" b="1">
                <a:solidFill>
                  <a:srgbClr val="FFFFFF"/>
                </a:solidFill>
                <a:latin typeface="Myriad" panose="020B0604020202020204" charset="0"/>
                <a:ea typeface="Myriad Bold"/>
                <a:cs typeface="Myriad" panose="020B0604020202020204" charset="0"/>
                <a:sym typeface="Myriad Bold"/>
              </a:rPr>
              <a:t>First Name</a:t>
            </a:r>
          </a:p>
          <a:p>
            <a:pPr algn="ctr">
              <a:lnSpc>
                <a:spcPts val="3359"/>
              </a:lnSpc>
            </a:pPr>
            <a:r>
              <a:rPr lang="en-US" sz="2399" b="1">
                <a:solidFill>
                  <a:srgbClr val="FFFFFF"/>
                </a:solidFill>
                <a:latin typeface="Myriad" panose="020B0604020202020204" charset="0"/>
                <a:ea typeface="Myriad Bold"/>
                <a:cs typeface="Myriad" panose="020B0604020202020204" charset="0"/>
                <a:sym typeface="Myriad Bold"/>
              </a:rPr>
              <a:t>Last Name</a:t>
            </a:r>
          </a:p>
        </p:txBody>
      </p:sp>
      <p:sp>
        <p:nvSpPr>
          <p:cNvPr id="16" name="TextBox 16"/>
          <p:cNvSpPr txBox="1"/>
          <p:nvPr/>
        </p:nvSpPr>
        <p:spPr>
          <a:xfrm>
            <a:off x="12284170" y="7584971"/>
            <a:ext cx="3270175" cy="1403479"/>
          </a:xfrm>
          <a:prstGeom prst="rect">
            <a:avLst/>
          </a:prstGeom>
        </p:spPr>
        <p:txBody>
          <a:bodyPr lIns="50800" tIns="50800" rIns="50800" bIns="50800" rtlCol="0" anchor="ctr"/>
          <a:lstStyle/>
          <a:p>
            <a:pPr algn="ctr">
              <a:lnSpc>
                <a:spcPts val="3359"/>
              </a:lnSpc>
            </a:pPr>
            <a:r>
              <a:rPr lang="en-US" sz="2399" b="1">
                <a:solidFill>
                  <a:srgbClr val="FFFFFF"/>
                </a:solidFill>
                <a:latin typeface="Myriad" panose="020B0604020202020204" charset="0"/>
                <a:ea typeface="Myriad Bold"/>
                <a:cs typeface="Myriad" panose="020B0604020202020204" charset="0"/>
                <a:sym typeface="Myriad Bold"/>
              </a:rPr>
              <a:t>First Name</a:t>
            </a:r>
          </a:p>
          <a:p>
            <a:pPr marL="0" lvl="0" indent="0" algn="ctr">
              <a:lnSpc>
                <a:spcPts val="3359"/>
              </a:lnSpc>
              <a:spcBef>
                <a:spcPct val="0"/>
              </a:spcBef>
            </a:pPr>
            <a:r>
              <a:rPr lang="en-US" sz="2399" b="1">
                <a:solidFill>
                  <a:srgbClr val="FFFFFF"/>
                </a:solidFill>
                <a:latin typeface="Myriad" panose="020B0604020202020204" charset="0"/>
                <a:ea typeface="Myriad Bold"/>
                <a:cs typeface="Myriad" panose="020B0604020202020204" charset="0"/>
                <a:sym typeface="Myriad Bold"/>
              </a:rPr>
              <a:t>Last Name</a:t>
            </a:r>
          </a:p>
        </p:txBody>
      </p:sp>
      <p:sp>
        <p:nvSpPr>
          <p:cNvPr id="17" name="TextBox 17"/>
          <p:cNvSpPr txBox="1"/>
          <p:nvPr/>
        </p:nvSpPr>
        <p:spPr>
          <a:xfrm>
            <a:off x="2836309" y="1717905"/>
            <a:ext cx="12920182" cy="1025281"/>
          </a:xfrm>
          <a:prstGeom prst="rect">
            <a:avLst/>
          </a:prstGeom>
        </p:spPr>
        <p:txBody>
          <a:bodyPr lIns="0" tIns="0" rIns="0" bIns="0" rtlCol="0" anchor="t">
            <a:spAutoFit/>
          </a:bodyPr>
          <a:lstStyle/>
          <a:p>
            <a:pPr marL="0" lvl="0" indent="0" algn="ctr">
              <a:lnSpc>
                <a:spcPts val="8399"/>
              </a:lnSpc>
              <a:spcBef>
                <a:spcPct val="0"/>
              </a:spcBef>
            </a:pPr>
            <a:r>
              <a:rPr lang="en-US" sz="6999" b="1" u="none">
                <a:solidFill>
                  <a:srgbClr val="000000"/>
                </a:solidFill>
                <a:latin typeface="Myriad" panose="020B0604020202020204" charset="0"/>
                <a:ea typeface="Myriad Bold"/>
                <a:cs typeface="Myriad" panose="020B0604020202020204" charset="0"/>
                <a:sym typeface="Myriad Bold"/>
              </a:rPr>
              <a:t>Worldwide Reach</a:t>
            </a:r>
          </a:p>
        </p:txBody>
      </p:sp>
      <p:sp>
        <p:nvSpPr>
          <p:cNvPr id="18" name="Freeform 18"/>
          <p:cNvSpPr/>
          <p:nvPr/>
        </p:nvSpPr>
        <p:spPr>
          <a:xfrm>
            <a:off x="15016629" y="892834"/>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2"/>
            <a:stretch>
              <a:fillRect/>
            </a:stretch>
          </a:blipFill>
        </p:spPr>
        <p:txBody>
          <a:bodyPr/>
          <a:lstStyle/>
          <a:p>
            <a:endParaRPr lang="en-US">
              <a:latin typeface="Myriad" panose="020B0604020202020204" charset="0"/>
              <a:cs typeface="Myriad" panose="020B0604020202020204" charset="0"/>
            </a:endParaRPr>
          </a:p>
        </p:txBody>
      </p:sp>
      <p:graphicFrame>
        <p:nvGraphicFramePr>
          <p:cNvPr id="19" name="Table 18">
            <a:extLst>
              <a:ext uri="{FF2B5EF4-FFF2-40B4-BE49-F238E27FC236}">
                <a16:creationId xmlns:a16="http://schemas.microsoft.com/office/drawing/2014/main" id="{876CA48F-B820-6C9F-45ED-B0E6E8DB6369}"/>
              </a:ext>
            </a:extLst>
          </p:cNvPr>
          <p:cNvGraphicFramePr>
            <a:graphicFrameLocks noGrp="1"/>
          </p:cNvGraphicFramePr>
          <p:nvPr>
            <p:extLst>
              <p:ext uri="{D42A27DB-BD31-4B8C-83A1-F6EECF244321}">
                <p14:modId xmlns:p14="http://schemas.microsoft.com/office/powerpoint/2010/main" val="2101963134"/>
              </p:ext>
            </p:extLst>
          </p:nvPr>
        </p:nvGraphicFramePr>
        <p:xfrm>
          <a:off x="3352800" y="3162300"/>
          <a:ext cx="4800600" cy="4324350"/>
        </p:xfrm>
        <a:graphic>
          <a:graphicData uri="http://schemas.openxmlformats.org/drawingml/2006/table">
            <a:tbl>
              <a:tblPr bandRow="1">
                <a:tableStyleId>{ED083AE6-46FA-4A59-8FB0-9F97EB10719F}</a:tableStyleId>
              </a:tblPr>
              <a:tblGrid>
                <a:gridCol w="2430303">
                  <a:extLst>
                    <a:ext uri="{9D8B030D-6E8A-4147-A177-3AD203B41FA5}">
                      <a16:colId xmlns:a16="http://schemas.microsoft.com/office/drawing/2014/main" val="1209948696"/>
                    </a:ext>
                  </a:extLst>
                </a:gridCol>
                <a:gridCol w="2370297">
                  <a:extLst>
                    <a:ext uri="{9D8B030D-6E8A-4147-A177-3AD203B41FA5}">
                      <a16:colId xmlns:a16="http://schemas.microsoft.com/office/drawing/2014/main" val="439139475"/>
                    </a:ext>
                  </a:extLst>
                </a:gridCol>
              </a:tblGrid>
              <a:tr h="682865">
                <a:tc>
                  <a:txBody>
                    <a:bodyPr/>
                    <a:lstStyle/>
                    <a:p>
                      <a:pPr algn="ctr" fontAlgn="b"/>
                      <a:r>
                        <a:rPr lang="en-US" sz="2800" b="1" u="none" strike="noStrike">
                          <a:solidFill>
                            <a:srgbClr val="000000"/>
                          </a:solidFill>
                          <a:effectLst/>
                        </a:rPr>
                        <a:t>Region</a:t>
                      </a:r>
                      <a:endParaRPr lang="en-US" sz="2800" b="1"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ctr" fontAlgn="b"/>
                      <a:r>
                        <a:rPr lang="en-US" sz="2800" b="1" u="none" strike="noStrike">
                          <a:solidFill>
                            <a:srgbClr val="000000"/>
                          </a:solidFill>
                          <a:effectLst/>
                        </a:rPr>
                        <a:t>%</a:t>
                      </a:r>
                    </a:p>
                    <a:p>
                      <a:pPr algn="ctr" fontAlgn="b"/>
                      <a:r>
                        <a:rPr lang="en-US" sz="2800" b="1" u="none" strike="noStrike">
                          <a:solidFill>
                            <a:srgbClr val="000000"/>
                          </a:solidFill>
                          <a:effectLst/>
                        </a:rPr>
                        <a:t>Membership</a:t>
                      </a:r>
                      <a:endParaRPr lang="en-US" sz="2800" b="1"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3444013219"/>
                  </a:ext>
                </a:extLst>
              </a:tr>
              <a:tr h="341433">
                <a:tc>
                  <a:txBody>
                    <a:bodyPr/>
                    <a:lstStyle/>
                    <a:p>
                      <a:pPr algn="l" fontAlgn="b"/>
                      <a:r>
                        <a:rPr lang="en-US" sz="2800" b="0" u="none" strike="noStrike">
                          <a:solidFill>
                            <a:srgbClr val="000000"/>
                          </a:solidFill>
                          <a:effectLst/>
                        </a:rPr>
                        <a:t>US</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37%</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3071314713"/>
                  </a:ext>
                </a:extLst>
              </a:tr>
              <a:tr h="341433">
                <a:tc>
                  <a:txBody>
                    <a:bodyPr/>
                    <a:lstStyle/>
                    <a:p>
                      <a:pPr algn="l" fontAlgn="b"/>
                      <a:r>
                        <a:rPr lang="en-US" sz="2800" b="0" u="none" strike="noStrike">
                          <a:solidFill>
                            <a:srgbClr val="000000"/>
                          </a:solidFill>
                          <a:effectLst/>
                        </a:rPr>
                        <a:t>EMEA</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20%</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2505888021"/>
                  </a:ext>
                </a:extLst>
              </a:tr>
              <a:tr h="341433">
                <a:tc>
                  <a:txBody>
                    <a:bodyPr/>
                    <a:lstStyle/>
                    <a:p>
                      <a:pPr algn="l" fontAlgn="b"/>
                      <a:r>
                        <a:rPr lang="en-US" sz="2800" b="0" u="none" strike="noStrike">
                          <a:solidFill>
                            <a:srgbClr val="000000"/>
                          </a:solidFill>
                          <a:effectLst/>
                        </a:rPr>
                        <a:t>Asia</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18%</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1130397658"/>
                  </a:ext>
                </a:extLst>
              </a:tr>
              <a:tr h="341433">
                <a:tc>
                  <a:txBody>
                    <a:bodyPr/>
                    <a:lstStyle/>
                    <a:p>
                      <a:pPr algn="l" fontAlgn="b"/>
                      <a:r>
                        <a:rPr lang="en-US" sz="2800" b="0" u="none" strike="noStrike">
                          <a:solidFill>
                            <a:srgbClr val="000000"/>
                          </a:solidFill>
                          <a:effectLst/>
                        </a:rPr>
                        <a:t>Caribbean</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12%</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1105991707"/>
                  </a:ext>
                </a:extLst>
              </a:tr>
              <a:tr h="341433">
                <a:tc>
                  <a:txBody>
                    <a:bodyPr/>
                    <a:lstStyle/>
                    <a:p>
                      <a:pPr algn="l" fontAlgn="b"/>
                      <a:r>
                        <a:rPr lang="en-US" sz="2800" b="0" u="none" strike="noStrike">
                          <a:solidFill>
                            <a:srgbClr val="000000"/>
                          </a:solidFill>
                          <a:effectLst/>
                        </a:rPr>
                        <a:t>Canada</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6%</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367081701"/>
                  </a:ext>
                </a:extLst>
              </a:tr>
              <a:tr h="341433">
                <a:tc>
                  <a:txBody>
                    <a:bodyPr/>
                    <a:lstStyle/>
                    <a:p>
                      <a:pPr algn="l" fontAlgn="b"/>
                      <a:r>
                        <a:rPr lang="en-US" sz="2800" b="0" u="none" strike="noStrike">
                          <a:solidFill>
                            <a:srgbClr val="000000"/>
                          </a:solidFill>
                          <a:effectLst/>
                        </a:rPr>
                        <a:t>LatAm</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6%</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4086076299"/>
                  </a:ext>
                </a:extLst>
              </a:tr>
              <a:tr h="341433">
                <a:tc>
                  <a:txBody>
                    <a:bodyPr/>
                    <a:lstStyle/>
                    <a:p>
                      <a:pPr algn="l" fontAlgn="b"/>
                      <a:r>
                        <a:rPr lang="en-US" sz="2800" b="0" u="none" strike="noStrike">
                          <a:solidFill>
                            <a:srgbClr val="000000"/>
                          </a:solidFill>
                          <a:effectLst/>
                        </a:rPr>
                        <a:t>Other</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1%</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2565028238"/>
                  </a:ext>
                </a:extLst>
              </a:tr>
              <a:tr h="341433">
                <a:tc>
                  <a:txBody>
                    <a:bodyPr/>
                    <a:lstStyle/>
                    <a:p>
                      <a:pPr algn="l" fontAlgn="b"/>
                      <a:r>
                        <a:rPr lang="en-US" sz="2800" b="0" u="none" strike="noStrike">
                          <a:solidFill>
                            <a:srgbClr val="000000"/>
                          </a:solidFill>
                          <a:effectLst/>
                        </a:rPr>
                        <a:t>Grand Total</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tc>
                  <a:txBody>
                    <a:bodyPr/>
                    <a:lstStyle/>
                    <a:p>
                      <a:pPr algn="r" fontAlgn="b"/>
                      <a:r>
                        <a:rPr lang="en-US" sz="2800" b="0" u="none" strike="noStrike">
                          <a:solidFill>
                            <a:srgbClr val="000000"/>
                          </a:solidFill>
                          <a:effectLst/>
                        </a:rPr>
                        <a:t>100.00%</a:t>
                      </a:r>
                      <a:endParaRPr lang="en-US" sz="2800" b="0" i="0" u="none" strike="noStrike">
                        <a:solidFill>
                          <a:srgbClr val="000000"/>
                        </a:solidFill>
                        <a:effectLst/>
                        <a:latin typeface="Myriad" panose="020B0604020202020204" charset="0"/>
                        <a:cs typeface="Myriad" panose="020B0604020202020204" charset="0"/>
                      </a:endParaRPr>
                    </a:p>
                  </a:txBody>
                  <a:tcPr marL="6350" marR="6350" marT="6350" marB="0" anchor="b"/>
                </a:tc>
                <a:extLst>
                  <a:ext uri="{0D108BD9-81ED-4DB2-BD59-A6C34878D82A}">
                    <a16:rowId xmlns:a16="http://schemas.microsoft.com/office/drawing/2014/main" val="276928586"/>
                  </a:ext>
                </a:extLst>
              </a:tr>
            </a:tbl>
          </a:graphicData>
        </a:graphic>
      </p:graphicFrame>
      <p:graphicFrame>
        <p:nvGraphicFramePr>
          <p:cNvPr id="20" name="Chart 19">
            <a:extLst>
              <a:ext uri="{FF2B5EF4-FFF2-40B4-BE49-F238E27FC236}">
                <a16:creationId xmlns:a16="http://schemas.microsoft.com/office/drawing/2014/main" id="{A198FA6D-13AC-5C17-45D4-80444DD08EF3}"/>
              </a:ext>
            </a:extLst>
          </p:cNvPr>
          <p:cNvGraphicFramePr/>
          <p:nvPr>
            <p:extLst>
              <p:ext uri="{D42A27DB-BD31-4B8C-83A1-F6EECF244321}">
                <p14:modId xmlns:p14="http://schemas.microsoft.com/office/powerpoint/2010/main" val="1542007428"/>
              </p:ext>
            </p:extLst>
          </p:nvPr>
        </p:nvGraphicFramePr>
        <p:xfrm>
          <a:off x="8686800" y="2926386"/>
          <a:ext cx="8096122" cy="564617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79591-790A-7602-34D9-4C2E3CBE5E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4099A5F-EF63-6033-D557-597D1F353BF2}"/>
              </a:ext>
            </a:extLst>
          </p:cNvPr>
          <p:cNvGrpSpPr/>
          <p:nvPr/>
        </p:nvGrpSpPr>
        <p:grpSpPr>
          <a:xfrm>
            <a:off x="0" y="2799130"/>
            <a:ext cx="18288000" cy="4688741"/>
            <a:chOff x="0" y="0"/>
            <a:chExt cx="4816593" cy="1234895"/>
          </a:xfrm>
        </p:grpSpPr>
        <p:sp>
          <p:nvSpPr>
            <p:cNvPr id="3" name="Freeform 3">
              <a:extLst>
                <a:ext uri="{FF2B5EF4-FFF2-40B4-BE49-F238E27FC236}">
                  <a16:creationId xmlns:a16="http://schemas.microsoft.com/office/drawing/2014/main" id="{F7B3B0BD-DE68-30FE-1C1E-C9FAF76CE989}"/>
                </a:ext>
              </a:extLst>
            </p:cNvPr>
            <p:cNvSpPr/>
            <p:nvPr/>
          </p:nvSpPr>
          <p:spPr>
            <a:xfrm>
              <a:off x="0" y="0"/>
              <a:ext cx="4816592" cy="1234895"/>
            </a:xfrm>
            <a:custGeom>
              <a:avLst/>
              <a:gdLst/>
              <a:ahLst/>
              <a:cxnLst/>
              <a:rect l="l" t="t" r="r" b="b"/>
              <a:pathLst>
                <a:path w="4816592" h="1234895">
                  <a:moveTo>
                    <a:pt x="0" y="0"/>
                  </a:moveTo>
                  <a:lnTo>
                    <a:pt x="4816592" y="0"/>
                  </a:lnTo>
                  <a:lnTo>
                    <a:pt x="4816592" y="1234895"/>
                  </a:lnTo>
                  <a:lnTo>
                    <a:pt x="0" y="1234895"/>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DB1AE6FE-2C51-D0DD-BF01-E9DA3795B195}"/>
                </a:ext>
              </a:extLst>
            </p:cNvPr>
            <p:cNvSpPr txBox="1"/>
            <p:nvPr/>
          </p:nvSpPr>
          <p:spPr>
            <a:xfrm>
              <a:off x="0" y="-95250"/>
              <a:ext cx="4816593" cy="1330145"/>
            </a:xfrm>
            <a:prstGeom prst="rect">
              <a:avLst/>
            </a:prstGeom>
          </p:spPr>
          <p:txBody>
            <a:bodyPr lIns="50800" tIns="50800" rIns="50800" bIns="50800" rtlCol="0" anchor="ctr"/>
            <a:lstStyle/>
            <a:p>
              <a:pPr algn="ctr">
                <a:lnSpc>
                  <a:spcPts val="3221"/>
                </a:lnSpc>
              </a:pPr>
              <a:endParaRPr/>
            </a:p>
          </p:txBody>
        </p:sp>
      </p:grpSp>
      <p:sp>
        <p:nvSpPr>
          <p:cNvPr id="5" name="Freeform 5">
            <a:extLst>
              <a:ext uri="{FF2B5EF4-FFF2-40B4-BE49-F238E27FC236}">
                <a16:creationId xmlns:a16="http://schemas.microsoft.com/office/drawing/2014/main" id="{90715326-1185-0C49-B1FF-79B86EF8DF56}"/>
              </a:ext>
            </a:extLst>
          </p:cNvPr>
          <p:cNvSpPr/>
          <p:nvPr/>
        </p:nvSpPr>
        <p:spPr>
          <a:xfrm>
            <a:off x="0" y="2799130"/>
            <a:ext cx="18288000" cy="4688741"/>
          </a:xfrm>
          <a:custGeom>
            <a:avLst/>
            <a:gdLst/>
            <a:ahLst/>
            <a:cxnLst/>
            <a:rect l="l" t="t" r="r" b="b"/>
            <a:pathLst>
              <a:path w="18288000" h="4688741">
                <a:moveTo>
                  <a:pt x="0" y="0"/>
                </a:moveTo>
                <a:lnTo>
                  <a:pt x="18288000" y="0"/>
                </a:lnTo>
                <a:lnTo>
                  <a:pt x="18288000" y="4688740"/>
                </a:lnTo>
                <a:lnTo>
                  <a:pt x="0" y="4688740"/>
                </a:lnTo>
                <a:lnTo>
                  <a:pt x="0" y="0"/>
                </a:lnTo>
                <a:close/>
              </a:path>
            </a:pathLst>
          </a:custGeom>
          <a:blipFill>
            <a:blip r:embed="rId2"/>
            <a:stretch>
              <a:fillRect t="-57694" b="-88844"/>
            </a:stretch>
          </a:blipFill>
        </p:spPr>
        <p:txBody>
          <a:bodyPr/>
          <a:lstStyle/>
          <a:p>
            <a:endParaRPr lang="en-US"/>
          </a:p>
        </p:txBody>
      </p:sp>
      <p:grpSp>
        <p:nvGrpSpPr>
          <p:cNvPr id="6" name="Group 6">
            <a:extLst>
              <a:ext uri="{FF2B5EF4-FFF2-40B4-BE49-F238E27FC236}">
                <a16:creationId xmlns:a16="http://schemas.microsoft.com/office/drawing/2014/main" id="{3739C3A6-8541-FF09-EE81-73CD3EFCADF1}"/>
              </a:ext>
            </a:extLst>
          </p:cNvPr>
          <p:cNvGrpSpPr/>
          <p:nvPr/>
        </p:nvGrpSpPr>
        <p:grpSpPr>
          <a:xfrm>
            <a:off x="4354259" y="3491769"/>
            <a:ext cx="9579481" cy="2393655"/>
            <a:chOff x="0" y="0"/>
            <a:chExt cx="2522991" cy="630428"/>
          </a:xfrm>
        </p:grpSpPr>
        <p:sp>
          <p:nvSpPr>
            <p:cNvPr id="7" name="Freeform 7">
              <a:extLst>
                <a:ext uri="{FF2B5EF4-FFF2-40B4-BE49-F238E27FC236}">
                  <a16:creationId xmlns:a16="http://schemas.microsoft.com/office/drawing/2014/main" id="{BD170205-D580-82B1-5497-FE1E789EC95E}"/>
                </a:ext>
              </a:extLst>
            </p:cNvPr>
            <p:cNvSpPr/>
            <p:nvPr/>
          </p:nvSpPr>
          <p:spPr>
            <a:xfrm>
              <a:off x="0" y="0"/>
              <a:ext cx="2522991" cy="630428"/>
            </a:xfrm>
            <a:custGeom>
              <a:avLst/>
              <a:gdLst/>
              <a:ahLst/>
              <a:cxnLst/>
              <a:rect l="l" t="t" r="r" b="b"/>
              <a:pathLst>
                <a:path w="2522991" h="630428">
                  <a:moveTo>
                    <a:pt x="0" y="0"/>
                  </a:moveTo>
                  <a:lnTo>
                    <a:pt x="2522991" y="0"/>
                  </a:lnTo>
                  <a:lnTo>
                    <a:pt x="2522991" y="630428"/>
                  </a:lnTo>
                  <a:lnTo>
                    <a:pt x="0" y="630428"/>
                  </a:lnTo>
                  <a:close/>
                </a:path>
              </a:pathLst>
            </a:custGeom>
            <a:solidFill>
              <a:srgbClr val="000000">
                <a:alpha val="0"/>
              </a:srgbClr>
            </a:solidFill>
            <a:ln cap="sq">
              <a:noFill/>
              <a:prstDash val="solid"/>
              <a:miter/>
            </a:ln>
          </p:spPr>
          <p:txBody>
            <a:bodyPr/>
            <a:lstStyle/>
            <a:p>
              <a:endParaRPr lang="en-US"/>
            </a:p>
          </p:txBody>
        </p:sp>
        <p:sp>
          <p:nvSpPr>
            <p:cNvPr id="8" name="TextBox 8">
              <a:extLst>
                <a:ext uri="{FF2B5EF4-FFF2-40B4-BE49-F238E27FC236}">
                  <a16:creationId xmlns:a16="http://schemas.microsoft.com/office/drawing/2014/main" id="{AB408E8E-4C7B-0CC2-E50B-57E74756B818}"/>
                </a:ext>
              </a:extLst>
            </p:cNvPr>
            <p:cNvSpPr txBox="1"/>
            <p:nvPr/>
          </p:nvSpPr>
          <p:spPr>
            <a:xfrm>
              <a:off x="0" y="-133350"/>
              <a:ext cx="2522991" cy="763778"/>
            </a:xfrm>
            <a:prstGeom prst="rect">
              <a:avLst/>
            </a:prstGeom>
          </p:spPr>
          <p:txBody>
            <a:bodyPr lIns="50800" tIns="50800" rIns="50800" bIns="50800" rtlCol="0" anchor="ctr"/>
            <a:lstStyle/>
            <a:p>
              <a:pPr marL="0" lvl="0" indent="0" algn="ctr">
                <a:lnSpc>
                  <a:spcPts val="8399"/>
                </a:lnSpc>
                <a:spcBef>
                  <a:spcPct val="0"/>
                </a:spcBef>
              </a:pPr>
              <a:endParaRPr lang="en-US" sz="6999" b="1">
                <a:solidFill>
                  <a:srgbClr val="FFFFFF"/>
                </a:solidFill>
                <a:latin typeface="Myriad Bold"/>
                <a:ea typeface="Myriad Bold"/>
                <a:cs typeface="Myriad Bold"/>
                <a:sym typeface="Myriad Bold"/>
              </a:endParaRPr>
            </a:p>
            <a:p>
              <a:pPr marL="0" lvl="0" indent="0" algn="ctr">
                <a:lnSpc>
                  <a:spcPts val="8399"/>
                </a:lnSpc>
                <a:spcBef>
                  <a:spcPct val="0"/>
                </a:spcBef>
              </a:pPr>
              <a:r>
                <a:rPr lang="en-US" sz="6999" b="1">
                  <a:solidFill>
                    <a:srgbClr val="FFFFFF"/>
                  </a:solidFill>
                  <a:latin typeface="Myriad Bold"/>
                  <a:ea typeface="Myriad Bold"/>
                  <a:cs typeface="Myriad Bold"/>
                  <a:sym typeface="Myriad Bold"/>
                </a:rPr>
                <a:t>IWIRC</a:t>
              </a:r>
            </a:p>
            <a:p>
              <a:pPr marL="0" lvl="0" indent="0" algn="ctr">
                <a:lnSpc>
                  <a:spcPts val="8399"/>
                </a:lnSpc>
                <a:spcBef>
                  <a:spcPct val="0"/>
                </a:spcBef>
              </a:pPr>
              <a:r>
                <a:rPr lang="en-US" sz="6999" b="1">
                  <a:solidFill>
                    <a:srgbClr val="FFFFFF"/>
                  </a:solidFill>
                  <a:latin typeface="Myriad Bold"/>
                  <a:ea typeface="Myriad Bold"/>
                  <a:cs typeface="Myriad Bold"/>
                  <a:sym typeface="Myriad Bold"/>
                </a:rPr>
                <a:t>Board of Directors</a:t>
              </a:r>
            </a:p>
          </p:txBody>
        </p:sp>
      </p:grpSp>
      <p:sp>
        <p:nvSpPr>
          <p:cNvPr id="9" name="TextBox 9">
            <a:extLst>
              <a:ext uri="{FF2B5EF4-FFF2-40B4-BE49-F238E27FC236}">
                <a16:creationId xmlns:a16="http://schemas.microsoft.com/office/drawing/2014/main" id="{FBDEDA5E-84A8-7DEE-19EC-2DECB7DF75AB}"/>
              </a:ext>
            </a:extLst>
          </p:cNvPr>
          <p:cNvSpPr txBox="1"/>
          <p:nvPr/>
        </p:nvSpPr>
        <p:spPr>
          <a:xfrm>
            <a:off x="609600" y="5771124"/>
            <a:ext cx="17145000" cy="512961"/>
          </a:xfrm>
          <a:prstGeom prst="rect">
            <a:avLst/>
          </a:prstGeom>
        </p:spPr>
        <p:txBody>
          <a:bodyPr wrap="square" lIns="0" tIns="0" rIns="0" bIns="0" rtlCol="0" anchor="t">
            <a:spAutoFit/>
          </a:bodyPr>
          <a:lstStyle/>
          <a:p>
            <a:pPr lvl="0" algn="ctr">
              <a:lnSpc>
                <a:spcPts val="4030"/>
              </a:lnSpc>
              <a:spcBef>
                <a:spcPct val="0"/>
              </a:spcBef>
            </a:pPr>
            <a:r>
              <a:rPr lang="en-US" sz="3600">
                <a:solidFill>
                  <a:schemeClr val="bg1"/>
                </a:solidFill>
                <a:latin typeface="Arial" panose="020B0604020202020204" pitchFamily="34" charset="0"/>
                <a:cs typeface="Arial" panose="020B0604020202020204" pitchFamily="34" charset="0"/>
              </a:rPr>
              <a:t>	</a:t>
            </a:r>
            <a:endParaRPr lang="en-US" sz="3200">
              <a:solidFill>
                <a:schemeClr val="bg1"/>
              </a:solidFill>
              <a:latin typeface="Myriad"/>
              <a:ea typeface="Myriad"/>
              <a:cs typeface="Myriad"/>
              <a:sym typeface="Myriad"/>
            </a:endParaRPr>
          </a:p>
        </p:txBody>
      </p:sp>
      <p:sp>
        <p:nvSpPr>
          <p:cNvPr id="10" name="Freeform 10">
            <a:extLst>
              <a:ext uri="{FF2B5EF4-FFF2-40B4-BE49-F238E27FC236}">
                <a16:creationId xmlns:a16="http://schemas.microsoft.com/office/drawing/2014/main" id="{4C8B113A-5579-0D73-B14A-57B88DF4ABA9}"/>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7057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305835" cy="10287000"/>
            <a:chOff x="0" y="0"/>
            <a:chExt cx="1660796" cy="2709333"/>
          </a:xfrm>
        </p:grpSpPr>
        <p:sp>
          <p:nvSpPr>
            <p:cNvPr id="3" name="Freeform 3"/>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p:cNvGrpSpPr/>
          <p:nvPr/>
        </p:nvGrpSpPr>
        <p:grpSpPr>
          <a:xfrm>
            <a:off x="629716" y="3956356"/>
            <a:ext cx="4913256" cy="2374288"/>
            <a:chOff x="0" y="0"/>
            <a:chExt cx="1294026" cy="625327"/>
          </a:xfrm>
        </p:grpSpPr>
        <p:sp>
          <p:nvSpPr>
            <p:cNvPr id="6" name="Freeform 6"/>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Code of Conduct &amp; Ethics</a:t>
              </a:r>
            </a:p>
          </p:txBody>
        </p:sp>
      </p:grpSp>
      <p:sp>
        <p:nvSpPr>
          <p:cNvPr id="8" name="TextBox 8"/>
          <p:cNvSpPr txBox="1"/>
          <p:nvPr/>
        </p:nvSpPr>
        <p:spPr>
          <a:xfrm>
            <a:off x="7101917" y="2324100"/>
            <a:ext cx="10157383" cy="3323987"/>
          </a:xfrm>
          <a:prstGeom prst="rect">
            <a:avLst/>
          </a:prstGeom>
        </p:spPr>
        <p:txBody>
          <a:bodyPr lIns="0" tIns="0" rIns="0" bIns="0" rtlCol="0" anchor="t">
            <a:spAutoFit/>
          </a:bodyPr>
          <a:lstStyle/>
          <a:p>
            <a:pPr lvl="0" indent="-285750">
              <a:spcAft>
                <a:spcPts val="1200"/>
              </a:spcAft>
              <a:buBlip>
                <a:blip r:embed="rId2"/>
              </a:buBlip>
              <a:defRPr/>
            </a:pPr>
            <a:r>
              <a:rPr lang="en-US" sz="2800">
                <a:latin typeface="Myriad" panose="020B0604020202020204" charset="0"/>
                <a:cs typeface="Myriad" panose="020B0604020202020204" charset="0"/>
              </a:rPr>
              <a:t>All Board, Committee, and Advisory Council members must sign the </a:t>
            </a:r>
            <a:r>
              <a:rPr lang="en-US" sz="2800" b="1">
                <a:latin typeface="Myriad" panose="020B0604020202020204" charset="0"/>
                <a:cs typeface="Myriad" panose="020B0604020202020204" charset="0"/>
              </a:rPr>
              <a:t>Code of Conduct and Ethics </a:t>
            </a:r>
            <a:r>
              <a:rPr lang="en-US" sz="2800">
                <a:latin typeface="Myriad" panose="020B0604020202020204" charset="0"/>
                <a:cs typeface="Myriad" panose="020B0604020202020204" charset="0"/>
              </a:rPr>
              <a:t>(COC) </a:t>
            </a:r>
          </a:p>
          <a:p>
            <a:pPr marL="628650" lvl="1" indent="-457200">
              <a:spcAft>
                <a:spcPts val="1200"/>
              </a:spcAft>
              <a:buFont typeface="Arial" panose="020B0604020202020204" pitchFamily="34" charset="0"/>
              <a:buChar char="•"/>
              <a:defRPr/>
            </a:pPr>
            <a:r>
              <a:rPr lang="en-US" sz="2800">
                <a:latin typeface="Myriad" panose="020B0604020202020204" charset="0"/>
                <a:cs typeface="Myriad" panose="020B0604020202020204" charset="0"/>
              </a:rPr>
              <a:t>The COC was revised in October 2025 to ensure that all leaders recognize the importance of the collegiality and cooperation that is required to do the work of IWIRC</a:t>
            </a:r>
          </a:p>
          <a:p>
            <a:pPr indent="-285750">
              <a:spcAft>
                <a:spcPts val="1200"/>
              </a:spcAft>
              <a:buBlip>
                <a:blip r:embed="rId2"/>
              </a:buBlip>
            </a:pPr>
            <a:r>
              <a:rPr lang="en-US" sz="2800">
                <a:latin typeface="Myriad" panose="020B0604020202020204" charset="0"/>
                <a:cs typeface="Myriad" panose="020B0604020202020204" charset="0"/>
              </a:rPr>
              <a:t>Differences of opinion are valued and appreciated in accordance with the professional guidelines outlined in the COC </a:t>
            </a:r>
          </a:p>
        </p:txBody>
      </p:sp>
      <p:sp>
        <p:nvSpPr>
          <p:cNvPr id="9" name="Freeform 9"/>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29A20-8E9C-B827-59A1-0667961986E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C396060-0FA3-EAD5-7FD8-DB3D5AA83526}"/>
              </a:ext>
            </a:extLst>
          </p:cNvPr>
          <p:cNvGrpSpPr/>
          <p:nvPr/>
        </p:nvGrpSpPr>
        <p:grpSpPr>
          <a:xfrm>
            <a:off x="0" y="0"/>
            <a:ext cx="6305835" cy="10287000"/>
            <a:chOff x="0" y="0"/>
            <a:chExt cx="1660796" cy="2709333"/>
          </a:xfrm>
        </p:grpSpPr>
        <p:sp>
          <p:nvSpPr>
            <p:cNvPr id="3" name="Freeform 3">
              <a:extLst>
                <a:ext uri="{FF2B5EF4-FFF2-40B4-BE49-F238E27FC236}">
                  <a16:creationId xmlns:a16="http://schemas.microsoft.com/office/drawing/2014/main" id="{5C04FDFF-81E5-5B5D-8532-D68F0091FAA1}"/>
                </a:ext>
              </a:extLst>
            </p:cNvPr>
            <p:cNvSpPr/>
            <p:nvPr/>
          </p:nvSpPr>
          <p:spPr>
            <a:xfrm>
              <a:off x="0" y="0"/>
              <a:ext cx="1660796" cy="2709333"/>
            </a:xfrm>
            <a:custGeom>
              <a:avLst/>
              <a:gdLst/>
              <a:ahLst/>
              <a:cxnLst/>
              <a:rect l="l" t="t" r="r" b="b"/>
              <a:pathLst>
                <a:path w="1660796" h="2709333">
                  <a:moveTo>
                    <a:pt x="0" y="0"/>
                  </a:moveTo>
                  <a:lnTo>
                    <a:pt x="1660796" y="0"/>
                  </a:lnTo>
                  <a:lnTo>
                    <a:pt x="1660796" y="2709333"/>
                  </a:lnTo>
                  <a:lnTo>
                    <a:pt x="0" y="2709333"/>
                  </a:lnTo>
                  <a:close/>
                </a:path>
              </a:pathLst>
            </a:custGeom>
            <a:solidFill>
              <a:srgbClr val="8C43A2"/>
            </a:solidFill>
          </p:spPr>
          <p:txBody>
            <a:bodyPr/>
            <a:lstStyle/>
            <a:p>
              <a:endParaRPr lang="en-US"/>
            </a:p>
          </p:txBody>
        </p:sp>
        <p:sp>
          <p:nvSpPr>
            <p:cNvPr id="4" name="TextBox 4">
              <a:extLst>
                <a:ext uri="{FF2B5EF4-FFF2-40B4-BE49-F238E27FC236}">
                  <a16:creationId xmlns:a16="http://schemas.microsoft.com/office/drawing/2014/main" id="{F2C61FF2-DE5B-4401-3B04-41973800C7B6}"/>
                </a:ext>
              </a:extLst>
            </p:cNvPr>
            <p:cNvSpPr txBox="1"/>
            <p:nvPr/>
          </p:nvSpPr>
          <p:spPr>
            <a:xfrm>
              <a:off x="0" y="-95250"/>
              <a:ext cx="1660796" cy="2804583"/>
            </a:xfrm>
            <a:prstGeom prst="rect">
              <a:avLst/>
            </a:prstGeom>
          </p:spPr>
          <p:txBody>
            <a:bodyPr lIns="50800" tIns="50800" rIns="50800" bIns="50800" rtlCol="0" anchor="ctr"/>
            <a:lstStyle/>
            <a:p>
              <a:pPr algn="ctr">
                <a:lnSpc>
                  <a:spcPts val="3220"/>
                </a:lnSpc>
              </a:pPr>
              <a:endParaRPr/>
            </a:p>
          </p:txBody>
        </p:sp>
      </p:grpSp>
      <p:grpSp>
        <p:nvGrpSpPr>
          <p:cNvPr id="5" name="Group 5">
            <a:extLst>
              <a:ext uri="{FF2B5EF4-FFF2-40B4-BE49-F238E27FC236}">
                <a16:creationId xmlns:a16="http://schemas.microsoft.com/office/drawing/2014/main" id="{53965DC3-CDDB-F543-1416-0534FB1998F6}"/>
              </a:ext>
            </a:extLst>
          </p:cNvPr>
          <p:cNvGrpSpPr/>
          <p:nvPr/>
        </p:nvGrpSpPr>
        <p:grpSpPr>
          <a:xfrm>
            <a:off x="629716" y="3956356"/>
            <a:ext cx="4913256" cy="2374288"/>
            <a:chOff x="0" y="0"/>
            <a:chExt cx="1294026" cy="625327"/>
          </a:xfrm>
        </p:grpSpPr>
        <p:sp>
          <p:nvSpPr>
            <p:cNvPr id="6" name="Freeform 6">
              <a:extLst>
                <a:ext uri="{FF2B5EF4-FFF2-40B4-BE49-F238E27FC236}">
                  <a16:creationId xmlns:a16="http://schemas.microsoft.com/office/drawing/2014/main" id="{75121047-61FF-461E-28A9-5A58BA396E46}"/>
                </a:ext>
              </a:extLst>
            </p:cNvPr>
            <p:cNvSpPr/>
            <p:nvPr/>
          </p:nvSpPr>
          <p:spPr>
            <a:xfrm>
              <a:off x="0" y="0"/>
              <a:ext cx="1294026" cy="625327"/>
            </a:xfrm>
            <a:custGeom>
              <a:avLst/>
              <a:gdLst/>
              <a:ahLst/>
              <a:cxnLst/>
              <a:rect l="l" t="t" r="r" b="b"/>
              <a:pathLst>
                <a:path w="1294026" h="625327">
                  <a:moveTo>
                    <a:pt x="0" y="0"/>
                  </a:moveTo>
                  <a:lnTo>
                    <a:pt x="1294026" y="0"/>
                  </a:lnTo>
                  <a:lnTo>
                    <a:pt x="1294026" y="625327"/>
                  </a:lnTo>
                  <a:lnTo>
                    <a:pt x="0" y="625327"/>
                  </a:lnTo>
                  <a:close/>
                </a:path>
              </a:pathLst>
            </a:custGeom>
            <a:solidFill>
              <a:srgbClr val="000000">
                <a:alpha val="0"/>
              </a:srgbClr>
            </a:solidFill>
            <a:ln cap="sq">
              <a:noFill/>
              <a:prstDash val="solid"/>
              <a:miter/>
            </a:ln>
          </p:spPr>
          <p:txBody>
            <a:bodyPr/>
            <a:lstStyle/>
            <a:p>
              <a:endParaRPr lang="en-US"/>
            </a:p>
          </p:txBody>
        </p:sp>
        <p:sp>
          <p:nvSpPr>
            <p:cNvPr id="7" name="TextBox 7">
              <a:extLst>
                <a:ext uri="{FF2B5EF4-FFF2-40B4-BE49-F238E27FC236}">
                  <a16:creationId xmlns:a16="http://schemas.microsoft.com/office/drawing/2014/main" id="{221FE1E7-DA49-C39E-8E9F-E0B36C910A93}"/>
                </a:ext>
              </a:extLst>
            </p:cNvPr>
            <p:cNvSpPr txBox="1"/>
            <p:nvPr/>
          </p:nvSpPr>
          <p:spPr>
            <a:xfrm>
              <a:off x="0" y="-123825"/>
              <a:ext cx="1294026" cy="749152"/>
            </a:xfrm>
            <a:prstGeom prst="rect">
              <a:avLst/>
            </a:prstGeom>
          </p:spPr>
          <p:txBody>
            <a:bodyPr lIns="50800" tIns="50800" rIns="50800" bIns="50800" rtlCol="0" anchor="ctr"/>
            <a:lstStyle/>
            <a:p>
              <a:pPr algn="ctr">
                <a:lnSpc>
                  <a:spcPts val="6720"/>
                </a:lnSpc>
              </a:pPr>
              <a:r>
                <a:rPr lang="en-US" sz="5600" b="1">
                  <a:solidFill>
                    <a:srgbClr val="FFFFFF"/>
                  </a:solidFill>
                  <a:latin typeface="Myriad Bold"/>
                  <a:ea typeface="Myriad Bold"/>
                  <a:cs typeface="Myriad Bold"/>
                  <a:sym typeface="Myriad Bold"/>
                </a:rPr>
                <a:t>Expectations for Board Members</a:t>
              </a:r>
            </a:p>
          </p:txBody>
        </p:sp>
      </p:grpSp>
      <p:sp>
        <p:nvSpPr>
          <p:cNvPr id="8" name="TextBox 8">
            <a:extLst>
              <a:ext uri="{FF2B5EF4-FFF2-40B4-BE49-F238E27FC236}">
                <a16:creationId xmlns:a16="http://schemas.microsoft.com/office/drawing/2014/main" id="{FA8A155E-C51D-7EF4-FDCB-119408012439}"/>
              </a:ext>
            </a:extLst>
          </p:cNvPr>
          <p:cNvSpPr txBox="1"/>
          <p:nvPr/>
        </p:nvSpPr>
        <p:spPr>
          <a:xfrm>
            <a:off x="7101917" y="2324100"/>
            <a:ext cx="10157383" cy="3811300"/>
          </a:xfrm>
          <a:prstGeom prst="rect">
            <a:avLst/>
          </a:prstGeom>
        </p:spPr>
        <p:txBody>
          <a:bodyPr lIns="0" tIns="0" rIns="0" bIns="0" rtlCol="0" anchor="t">
            <a:spAutoFit/>
          </a:bodyPr>
          <a:lstStyle/>
          <a:p>
            <a:pPr lvl="0" indent="-285750">
              <a:spcAft>
                <a:spcPts val="1200"/>
              </a:spcAft>
              <a:buBlip>
                <a:blip r:embed="rId2"/>
              </a:buBlip>
              <a:defRPr/>
            </a:pPr>
            <a:r>
              <a:rPr lang="en-US" sz="2800">
                <a:latin typeface="Arial" panose="020B0604020202020204" pitchFamily="34" charset="0"/>
                <a:cs typeface="Arial" panose="020B0604020202020204" pitchFamily="34" charset="0"/>
              </a:rPr>
              <a:t>Code of Conduct &amp; Ethics to be completed </a:t>
            </a:r>
            <a:r>
              <a:rPr lang="en-US" sz="2800">
                <a:latin typeface="Arial" panose="020B0604020202020204" pitchFamily="34" charset="0"/>
                <a:cs typeface="Arial" panose="020B0604020202020204" pitchFamily="34" charset="0"/>
                <a:hlinkClick r:id="rId3"/>
              </a:rPr>
              <a:t>here</a:t>
            </a:r>
            <a:endParaRPr lang="en-US" sz="2800">
              <a:latin typeface="Arial" panose="020B0604020202020204" pitchFamily="34" charset="0"/>
              <a:cs typeface="Arial" panose="020B0604020202020204" pitchFamily="34" charset="0"/>
            </a:endParaRPr>
          </a:p>
          <a:p>
            <a:pPr marL="285750" indent="-285750">
              <a:spcAft>
                <a:spcPts val="1000"/>
              </a:spcAft>
              <a:buBlip>
                <a:blip r:embed="rId2"/>
              </a:buBlip>
            </a:pPr>
            <a:r>
              <a:rPr lang="en-US" sz="2800">
                <a:latin typeface="Arial" panose="020B0604020202020204" pitchFamily="34" charset="0"/>
                <a:cs typeface="Arial" panose="020B0604020202020204" pitchFamily="34" charset="0"/>
              </a:rPr>
              <a:t>Yearly Conflict of Interest Form to be completed </a:t>
            </a:r>
            <a:r>
              <a:rPr lang="en-US" sz="2800">
                <a:latin typeface="Arial" panose="020B0604020202020204" pitchFamily="34" charset="0"/>
                <a:cs typeface="Arial" panose="020B0604020202020204" pitchFamily="34" charset="0"/>
                <a:hlinkClick r:id="rId4"/>
              </a:rPr>
              <a:t>here</a:t>
            </a:r>
            <a:endParaRPr lang="en-US" sz="2800">
              <a:latin typeface="Arial" panose="020B0604020202020204" pitchFamily="34" charset="0"/>
              <a:cs typeface="Arial" panose="020B0604020202020204" pitchFamily="34" charset="0"/>
            </a:endParaRPr>
          </a:p>
          <a:p>
            <a:pPr marL="285750" indent="-285750">
              <a:spcAft>
                <a:spcPts val="1000"/>
              </a:spcAft>
              <a:buBlip>
                <a:blip r:embed="rId2"/>
              </a:buBlip>
            </a:pPr>
            <a:r>
              <a:rPr lang="en-US" sz="2800">
                <a:latin typeface="Arial" panose="020B0604020202020204" pitchFamily="34" charset="0"/>
                <a:cs typeface="Arial" panose="020B0604020202020204" pitchFamily="34" charset="0"/>
              </a:rPr>
              <a:t>Attend all Board meetings and working group sessions </a:t>
            </a:r>
          </a:p>
          <a:p>
            <a:pPr marL="285750" indent="-285750">
              <a:spcAft>
                <a:spcPts val="1000"/>
              </a:spcAft>
              <a:buBlip>
                <a:blip r:embed="rId2"/>
              </a:buBlip>
            </a:pPr>
            <a:r>
              <a:rPr lang="en-US" sz="2800">
                <a:latin typeface="Arial" panose="020B0604020202020204" pitchFamily="34" charset="0"/>
                <a:cs typeface="Arial" panose="020B0604020202020204" pitchFamily="34" charset="0"/>
              </a:rPr>
              <a:t>Attend annual Leadership Summit</a:t>
            </a:r>
          </a:p>
          <a:p>
            <a:pPr marL="285750" indent="-285750">
              <a:spcAft>
                <a:spcPts val="1000"/>
              </a:spcAft>
              <a:buBlip>
                <a:blip r:embed="rId2"/>
              </a:buBlip>
            </a:pPr>
            <a:r>
              <a:rPr lang="en-US" sz="2800">
                <a:latin typeface="Arial" panose="020B0604020202020204" pitchFamily="34" charset="0"/>
                <a:cs typeface="Arial" panose="020B0604020202020204" pitchFamily="34" charset="0"/>
              </a:rPr>
              <a:t>Involvement at the local and regional network level</a:t>
            </a:r>
          </a:p>
          <a:p>
            <a:pPr marL="285750" indent="-285750">
              <a:spcAft>
                <a:spcPts val="1000"/>
              </a:spcAft>
              <a:buBlip>
                <a:blip r:embed="rId2"/>
              </a:buBlip>
            </a:pPr>
            <a:r>
              <a:rPr lang="en-US" sz="2800">
                <a:latin typeface="Arial" panose="020B0604020202020204" pitchFamily="34" charset="0"/>
                <a:cs typeface="Arial" panose="020B0604020202020204" pitchFamily="34" charset="0"/>
              </a:rPr>
              <a:t>Timely submit written report before each full board meeting</a:t>
            </a:r>
          </a:p>
          <a:p>
            <a:pPr marL="285750" indent="-285750">
              <a:spcAft>
                <a:spcPts val="1000"/>
              </a:spcAft>
              <a:buBlip>
                <a:blip r:embed="rId2"/>
              </a:buBlip>
            </a:pPr>
            <a:r>
              <a:rPr lang="en-US" sz="2800">
                <a:latin typeface="Arial" panose="020B0604020202020204" pitchFamily="34" charset="0"/>
                <a:cs typeface="Arial" panose="020B0604020202020204" pitchFamily="34" charset="0"/>
              </a:rPr>
              <a:t>Review Terms of Reference and offer input/updates as needed</a:t>
            </a:r>
          </a:p>
        </p:txBody>
      </p:sp>
      <p:sp>
        <p:nvSpPr>
          <p:cNvPr id="9" name="Freeform 9">
            <a:extLst>
              <a:ext uri="{FF2B5EF4-FFF2-40B4-BE49-F238E27FC236}">
                <a16:creationId xmlns:a16="http://schemas.microsoft.com/office/drawing/2014/main" id="{77A93199-03A9-1F35-51FB-2843ED72623F}"/>
              </a:ext>
            </a:extLst>
          </p:cNvPr>
          <p:cNvSpPr/>
          <p:nvPr/>
        </p:nvSpPr>
        <p:spPr>
          <a:xfrm>
            <a:off x="14864229" y="857885"/>
            <a:ext cx="2395071" cy="571301"/>
          </a:xfrm>
          <a:custGeom>
            <a:avLst/>
            <a:gdLst/>
            <a:ahLst/>
            <a:cxnLst/>
            <a:rect l="l" t="t" r="r" b="b"/>
            <a:pathLst>
              <a:path w="2395071" h="571301">
                <a:moveTo>
                  <a:pt x="0" y="0"/>
                </a:moveTo>
                <a:lnTo>
                  <a:pt x="2395071" y="0"/>
                </a:lnTo>
                <a:lnTo>
                  <a:pt x="2395071" y="571301"/>
                </a:lnTo>
                <a:lnTo>
                  <a:pt x="0" y="571301"/>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2445387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3792</Words>
  <Application>Microsoft Office PowerPoint</Application>
  <PresentationFormat>Custom</PresentationFormat>
  <Paragraphs>662</Paragraphs>
  <Slides>55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Myriad</vt:lpstr>
      <vt:lpstr>Lucida Sans</vt:lpstr>
      <vt:lpstr>Calibri</vt:lpstr>
      <vt:lpstr>Wingdings</vt:lpstr>
      <vt:lpstr>Trebuchet MS</vt:lpstr>
      <vt:lpstr>Aptos</vt:lpstr>
      <vt:lpstr>Myriad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IWIRC Powerpoint Generic</dc:title>
  <dc:creator>CC Schnapp</dc:creator>
  <cp:lastModifiedBy>Alexandra "CC" Schnapp</cp:lastModifiedBy>
  <cp:revision>1</cp:revision>
  <dcterms:created xsi:type="dcterms:W3CDTF">2006-08-16T00:00:00Z</dcterms:created>
  <dcterms:modified xsi:type="dcterms:W3CDTF">2026-02-02T15:59:55Z</dcterms:modified>
  <dc:identifier>DAG3Elhx2zA</dc:identifier>
</cp:coreProperties>
</file>